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ebm" ContentType="video/webm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7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</p:sldIdLst>
  <p:sldSz cx="9144000" cy="5143500" type="screen16x9"/>
  <p:notesSz cx="6858000" cy="9144000"/>
  <p:embeddedFontLst>
    <p:embeddedFont>
      <p:font typeface="Exo 2" panose="020B0604020202020204" charset="0"/>
      <p:regular r:id="rId75"/>
      <p:bold r:id="rId76"/>
      <p:italic r:id="rId77"/>
      <p:boldItalic r:id="rId78"/>
    </p:embeddedFont>
    <p:embeddedFont>
      <p:font typeface="Exo 2 ExtraBold" panose="020B0604020202020204" charset="0"/>
      <p:bold r:id="rId79"/>
      <p:boldItalic r:id="rId80"/>
    </p:embeddedFont>
    <p:embeddedFont>
      <p:font typeface="Exo 2 Medium" panose="020B0604020202020204" charset="0"/>
      <p:regular r:id="rId81"/>
      <p:bold r:id="rId82"/>
      <p:italic r:id="rId83"/>
      <p:boldItalic r:id="rId84"/>
    </p:embeddedFont>
    <p:embeddedFont>
      <p:font typeface="Exo 2 SemiBold" panose="020B0604020202020204" charset="0"/>
      <p:regular r:id="rId85"/>
      <p:bold r:id="rId86"/>
      <p:italic r:id="rId87"/>
      <p:boldItalic r:id="rId8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227">
          <p15:clr>
            <a:srgbClr val="747775"/>
          </p15:clr>
        </p15:guide>
        <p15:guide id="2" orient="horz" pos="227">
          <p15:clr>
            <a:srgbClr val="747775"/>
          </p15:clr>
        </p15:guide>
        <p15:guide id="3" orient="horz" pos="3013">
          <p15:clr>
            <a:srgbClr val="747775"/>
          </p15:clr>
        </p15:guide>
        <p15:guide id="4" pos="5533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vid Snopek" initials="" lastIdx="1" clrIdx="0"/>
  <p:cmAuthor id="1" name="Clay John" initials="" lastIdx="2" clrIdx="1"/>
  <p:cmAuthor id="2" name="Pablo Selener" initials="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5BF38D5-A25B-49F0-ACB8-5B5C7D2E12D8}">
  <a:tblStyle styleId="{F5BF38D5-A25B-49F0-ACB8-5B5C7D2E12D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2931" autoAdjust="0"/>
  </p:normalViewPr>
  <p:slideViewPr>
    <p:cSldViewPr snapToGrid="0">
      <p:cViewPr varScale="1">
        <p:scale>
          <a:sx n="51" d="100"/>
          <a:sy n="51" d="100"/>
        </p:scale>
        <p:origin x="2187" y="34"/>
      </p:cViewPr>
      <p:guideLst>
        <p:guide pos="227"/>
        <p:guide orient="horz" pos="227"/>
        <p:guide orient="horz" pos="3013"/>
        <p:guide pos="55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font" Target="fonts/font10.fntdata"/><Relationship Id="rId89" Type="http://schemas.openxmlformats.org/officeDocument/2006/relationships/commentAuthors" Target="commentAuthor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notesMaster" Target="notesMasters/notesMaster1.xml"/><Relationship Id="rId79" Type="http://schemas.openxmlformats.org/officeDocument/2006/relationships/font" Target="fonts/font5.fntdata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6.fntdata"/><Relationship Id="rId85" Type="http://schemas.openxmlformats.org/officeDocument/2006/relationships/font" Target="fonts/font11.fntdata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font" Target="fonts/font1.fntdata"/><Relationship Id="rId83" Type="http://schemas.openxmlformats.org/officeDocument/2006/relationships/font" Target="fonts/font9.fntdata"/><Relationship Id="rId88" Type="http://schemas.openxmlformats.org/officeDocument/2006/relationships/font" Target="fonts/font14.fntdata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4.fntdata"/><Relationship Id="rId81" Type="http://schemas.openxmlformats.org/officeDocument/2006/relationships/font" Target="fonts/font7.fntdata"/><Relationship Id="rId86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2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13.fntdata"/><Relationship Id="rId61" Type="http://schemas.openxmlformats.org/officeDocument/2006/relationships/slide" Target="slides/slide60.xml"/><Relationship Id="rId82" Type="http://schemas.openxmlformats.org/officeDocument/2006/relationships/font" Target="fonts/font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font" Target="fonts/font3.fntdata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7-11T16:28:28" idx="1">
    <p:pos x="983" y="0"/>
    <p:text>This is great! thank you
1 total reaction
David Snopek reacted with ♥️ at 2026-07-11 4:34 PM UTC</p:text>
  </p:cm>
  <p:cm authorId="0" dt="2026-07-11T16:34:06.826" idx="1">
    <p:pos x="983" y="0"/>
    <p:text>@cjohn@w4games.com I don't know if you want to use this, but it's a screenshot that I dug up of the shader graph that I made in Blender to recreate the Godot shaders so I could bake those textures. The highlighted nodes are "node groups", so custom nodes I made out of mini node graphs - meaning they hide even more complexity. Once I had the materials setup, I used a paid Blender plugin to do the actual baking. This took me several hours to get right :-)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6-07-14T21:51:20.955" idx="1">
    <p:pos x="1134" y="293"/>
    <p:text>Add QR code with link to blogpost!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586ab2c7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586ab2c7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f523637b05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f523637b05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f523637b05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f523637b05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e9d6a54bc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e9d6a54bc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e9d6a54bc0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e9d6a54bc0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e9d6a54bc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e9d6a54bc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f523637b05_1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f523637b05_1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913bd6a3e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913bd6a3e8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f523637b0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f523637b0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f7f47e3b6b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f7f47e3b6b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ef90670657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3ef90670657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ef90670657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ef90670657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ef90670657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ef90670657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ef9067065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ef9067065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ef90670657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ef90670657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efe8874be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efe8874be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ef9067065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ef9067065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e9d6a54bc0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e9d6a54bc0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efe8874be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3efe8874bec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efe8874be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3efe8874be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f7e5a93770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3f7e5a93770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f7e5a93770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3f7e5a93770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f7e5a93770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f7e5a93770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3f7e5a93770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3f7e5a93770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f7e5a93770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3f7e5a93770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f7e5a93770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3f7e5a93770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3f7e5a93770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3f7e5a93770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f7f47e3b6b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3f7f47e3b6b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f7f47e3b6b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3f7f47e3b6b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3f5309ec5e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3f5309ec5e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f7e5a93770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3f7e5a93770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f7e5a93770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3f7e5a93770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3f7f47e3b6b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3f7f47e3b6b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ef90670657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ef90670657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f7f47e3b6b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3f7f47e3b6b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f7f47e3b6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3f7f47e3b6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3f7f47e3b6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3f7f47e3b6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3eea499e98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Google Shape;360;g3eea499e98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3f7f47e3b6b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3f7f47e3b6b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3f7f47e3b6b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3f7f47e3b6b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f7f47e3b6b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3f7f47e3b6b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f7f47e3b6b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3f7f47e3b6b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3f523637b05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3f523637b05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3ef90670657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3ef90670657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>
                <a:solidFill>
                  <a:schemeClr val="dk1"/>
                </a:solidFill>
              </a:rPr>
              <a:t>Specialization constants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3e9d6a54bc0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3e9d6a54bc0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>
                <a:solidFill>
                  <a:schemeClr val="dk1"/>
                </a:solidFill>
              </a:rPr>
              <a:t>Specialization constants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f330cb3176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3f330cb3176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3f330cb3176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3f330cb3176_0_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3f330cb3176_0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3f330cb3176_0_2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3f330cb3176_0_2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3f330cb3176_0_2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3ef90670657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3ef90670657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3e9d6a54bc0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3e9d6a54bc0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g3f0759c485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0" name="Google Shape;490;g3f0759c485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3f0759c485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6" name="Google Shape;496;g3f0759c4857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g3f0759c485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3" name="Google Shape;503;g3f0759c485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3ef90670657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0" name="Google Shape;510;g3ef90670657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3eea499e98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5" name="Google Shape;515;g3eea499e98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3e9d6a54bc0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2" name="Google Shape;522;g3e9d6a54bc0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g3f330cb317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9" name="Google Shape;529;g3f330cb317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f330cb3176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f330cb3176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3f330cb3176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3f330cb3176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3f330cb3176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3f330cb3176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f7f47e3b6b_0_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f7f47e3b6b_0_1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3f330cb3176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3f330cb3176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g3f330cb3176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3" name="Google Shape;573;g3f330cb3176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3f330cb317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1" name="Google Shape;581;g3f330cb3176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g3f330cb3176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9" name="Google Shape;589;g3f330cb3176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g3f330cb3176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2" name="Google Shape;602;g3f330cb3176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3f330cb3176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9" name="Google Shape;609;g3f330cb3176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3f330cb3176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6" name="Google Shape;616;g3f330cb3176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g3f330cb3176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3" name="Google Shape;623;g3f330cb3176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g3f330cb3176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2" name="Google Shape;632;g3f330cb3176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1eff696450f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1eff696450f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BLANK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0" y="0"/>
            <a:ext cx="9144003" cy="514349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3972EF"/>
              </a:buClr>
              <a:buSzPts val="2800"/>
              <a:buFont typeface="Exo 2"/>
              <a:buNone/>
              <a:defRPr sz="2800" b="1">
                <a:solidFill>
                  <a:srgbClr val="3972EF"/>
                </a:solidFill>
                <a:latin typeface="Exo 2"/>
                <a:ea typeface="Exo 2"/>
                <a:cs typeface="Exo 2"/>
                <a:sym typeface="Exo 2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Exo 2"/>
              <a:buNone/>
              <a:defRPr sz="2800" b="1">
                <a:solidFill>
                  <a:schemeClr val="dk1"/>
                </a:solidFill>
                <a:latin typeface="Exo 2"/>
                <a:ea typeface="Exo 2"/>
                <a:cs typeface="Exo 2"/>
                <a:sym typeface="Exo 2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800"/>
              <a:buFont typeface="Exo 2 Medium"/>
              <a:buChar char="●"/>
              <a:defRPr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○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■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●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○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■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●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○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9100FF"/>
              </a:buClr>
              <a:buSzPts val="1400"/>
              <a:buFont typeface="Exo 2 Medium"/>
              <a:buChar char="■"/>
              <a:defRPr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nopekgames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0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1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github.com/godotengine/godot/pull/99768" TargetMode="External"/><Relationship Id="rId4" Type="http://schemas.openxmlformats.org/officeDocument/2006/relationships/hyperlink" Target="https://github.com/godotengine/godot/pull/99551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hyperlink" Target="https://github.com/godotengine/godot/pull/117868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webm"/><Relationship Id="rId1" Type="http://schemas.microsoft.com/office/2007/relationships/media" Target="../media/media3.webm"/><Relationship Id="rId6" Type="http://schemas.openxmlformats.org/officeDocument/2006/relationships/image" Target="../media/image27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github.com/godotengine/godot/pull/116220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godotengine/godot/pull/109753" TargetMode="External"/><Relationship Id="rId3" Type="http://schemas.openxmlformats.org/officeDocument/2006/relationships/image" Target="../media/image6.jpg"/><Relationship Id="rId7" Type="http://schemas.openxmlformats.org/officeDocument/2006/relationships/hyperlink" Target="https://github.com/godotengine/godot/pull/109533" TargetMode="Externa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github.com/godotengine/godot/pull/109532" TargetMode="External"/><Relationship Id="rId5" Type="http://schemas.openxmlformats.org/officeDocument/2006/relationships/hyperlink" Target="https://github.com/godotengine/godot/pull/109057" TargetMode="External"/><Relationship Id="rId4" Type="http://schemas.openxmlformats.org/officeDocument/2006/relationships/hyperlink" Target="https://github.com/godotengine/godot/pull/109431" TargetMode="External"/><Relationship Id="rId9" Type="http://schemas.openxmlformats.org/officeDocument/2006/relationships/hyperlink" Target="https://github.com/godotengine/godot/pull/109080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hyperlink" Target="https://github.com/godotengine/godot/pull/112506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github.com/godotengine/godot/pull/112893" TargetMode="External"/><Relationship Id="rId5" Type="http://schemas.openxmlformats.org/officeDocument/2006/relationships/hyperlink" Target="https://github.com/godotengine/godot-docs/pull/11484" TargetMode="External"/><Relationship Id="rId4" Type="http://schemas.openxmlformats.org/officeDocument/2006/relationships/hyperlink" Target="https://github.com/godotengine/godot/pull/104851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github.com/KhronosGroup/OpenXR-Guide/blob/main/chapters/frame_submission.md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38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2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72EF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972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3" name="Google Shape;63;p15"/>
          <p:cNvPicPr preferRelativeResize="0"/>
          <p:nvPr/>
        </p:nvPicPr>
        <p:blipFill rotWithShape="1">
          <a:blip r:embed="rId3">
            <a:alphaModFix amt="17000"/>
          </a:blip>
          <a:srcRect b="35086"/>
          <a:stretch/>
        </p:blipFill>
        <p:spPr>
          <a:xfrm>
            <a:off x="2237775" y="2112997"/>
            <a:ext cx="4668452" cy="3030502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5"/>
          <p:cNvSpPr txBox="1"/>
          <p:nvPr/>
        </p:nvSpPr>
        <p:spPr>
          <a:xfrm>
            <a:off x="1681950" y="2931200"/>
            <a:ext cx="57801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600">
                <a:solidFill>
                  <a:schemeClr val="lt1"/>
                </a:solidFill>
                <a:latin typeface="Exo 2 SemiBold"/>
                <a:ea typeface="Exo 2 SemiBold"/>
                <a:cs typeface="Exo 2 SemiBold"/>
                <a:sym typeface="Exo 2 SemiBold"/>
              </a:rPr>
              <a:t>Where Every Millisecond Counts</a:t>
            </a:r>
            <a:r>
              <a:rPr lang="it" sz="1900">
                <a:solidFill>
                  <a:schemeClr val="lt1"/>
                </a:solidFill>
                <a:latin typeface="Exo 2 SemiBold"/>
                <a:ea typeface="Exo 2 SemiBold"/>
                <a:cs typeface="Exo 2 SemiBold"/>
                <a:sym typeface="Exo 2 SemiBold"/>
              </a:rPr>
              <a:t> Optimizing Godot for Low-Spec Devices</a:t>
            </a:r>
            <a:endParaRPr sz="1900">
              <a:solidFill>
                <a:schemeClr val="lt1"/>
              </a:solidFill>
              <a:latin typeface="Exo 2 SemiBold"/>
              <a:ea typeface="Exo 2 SemiBold"/>
              <a:cs typeface="Exo 2 SemiBold"/>
              <a:sym typeface="Exo 2 SemiBold"/>
            </a:endParaRPr>
          </a:p>
        </p:txBody>
      </p:sp>
      <p:pic>
        <p:nvPicPr>
          <p:cNvPr id="65" name="Google Shape;6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12000" y="527199"/>
            <a:ext cx="920000" cy="1710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" y="1768200"/>
            <a:ext cx="5064202" cy="337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6"/>
          <p:cNvPicPr preferRelativeResize="0"/>
          <p:nvPr/>
        </p:nvPicPr>
        <p:blipFill rotWithShape="1">
          <a:blip r:embed="rId4">
            <a:alphaModFix amt="21000"/>
          </a:blip>
          <a:srcRect t="86265" r="78215"/>
          <a:stretch/>
        </p:blipFill>
        <p:spPr>
          <a:xfrm>
            <a:off x="0" y="4570800"/>
            <a:ext cx="908400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87100" y="733721"/>
            <a:ext cx="4248900" cy="4057354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248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2014 ~ 2015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0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Pablo Selener</a:t>
            </a:r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COO of W4 Games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30+ years in computer graphics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Games, animation, automotive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Started as a 3D artist</a:t>
            </a:r>
            <a:endParaRPr/>
          </a:p>
        </p:txBody>
      </p:sp>
      <p:pic>
        <p:nvPicPr>
          <p:cNvPr id="81" name="Google Shape;81;p17" title="Pablo Headshot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5747" y="445025"/>
            <a:ext cx="1786874" cy="1786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8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0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Agenda</a:t>
            </a:r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Introduction to W4 Games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The project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Engine optimizations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Game content optimizations</a:t>
            </a:r>
            <a:endParaRPr/>
          </a:p>
        </p:txBody>
      </p:sp>
      <p:pic>
        <p:nvPicPr>
          <p:cNvPr id="89" name="Google Shape;89;p18" title="2-3_Building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5299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Founded by senior Godot contributors and core maintainers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One of the largest companies in the Godot ecosystem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Trusted by teams shipping Godot in games, XR, and industrial production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Console porting middleware (Switch, Switch 2, PS5, Xbox)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Professional services from advisory through co-development</a:t>
            </a:r>
            <a:endParaRPr sz="1400"/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7325" y="179375"/>
            <a:ext cx="1946199" cy="97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9" title="2-2_Fleet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34500" y="1152480"/>
            <a:ext cx="3709499" cy="2782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2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Why should you care if you’re not a large company?</a:t>
            </a:r>
            <a:endParaRPr/>
          </a:p>
        </p:txBody>
      </p:sp>
      <p:sp>
        <p:nvSpPr>
          <p:cNvPr id="104" name="Google Shape;104;p20"/>
          <p:cNvSpPr txBox="1">
            <a:spLocks noGrp="1"/>
          </p:cNvSpPr>
          <p:nvPr>
            <p:ph type="body" idx="4294967295"/>
          </p:nvPr>
        </p:nvSpPr>
        <p:spPr>
          <a:xfrm>
            <a:off x="311700" y="1919875"/>
            <a:ext cx="5422800" cy="199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Most of our commercial work lands upstream in Godot 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When it can't, we ship it as public, open GDExtensions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The optimizations in this talk are a direct example</a:t>
            </a:r>
            <a:br>
              <a:rPr lang="it" sz="1400"/>
            </a:br>
            <a:endParaRPr sz="14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it" sz="1400"/>
              <a:t>Large clients fund the work, the whole community benefits</a:t>
            </a:r>
            <a:endParaRPr sz="1400"/>
          </a:p>
        </p:txBody>
      </p:sp>
      <p:pic>
        <p:nvPicPr>
          <p:cNvPr id="105" name="Google Shape;105;p20" title="2-4_Data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11200" y="1152475"/>
            <a:ext cx="3532800" cy="353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David Snopek</a:t>
            </a:r>
            <a:endParaRPr/>
          </a:p>
        </p:txBody>
      </p:sp>
      <p:sp>
        <p:nvSpPr>
          <p:cNvPr id="111" name="Google Shape;111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6675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Godot maintainer on the XR and GDExtension teams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Lead the Professional Services team at W4 Games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Make silly little games and tutorials at </a:t>
            </a:r>
            <a:r>
              <a:rPr lang="it" u="sng">
                <a:solidFill>
                  <a:schemeClr val="hlink"/>
                </a:solidFill>
                <a:hlinkClick r:id="rId3"/>
              </a:rPr>
              <a:t>SnopekGames.com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2" name="Google Shape;112;p21" title="headshot-20230830-1024px.jpg"/>
          <p:cNvPicPr preferRelativeResize="0"/>
          <p:nvPr/>
        </p:nvPicPr>
        <p:blipFill rotWithShape="1">
          <a:blip r:embed="rId4">
            <a:alphaModFix/>
          </a:blip>
          <a:srcRect l="5076" r="5076"/>
          <a:stretch/>
        </p:blipFill>
        <p:spPr>
          <a:xfrm>
            <a:off x="6986575" y="522200"/>
            <a:ext cx="1845727" cy="2054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1" title="Snopek-Games_Final-Logo-(PNG)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83188" y="2716374"/>
            <a:ext cx="1852498" cy="18524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Story Time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3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Meta / W4 Games Partnership</a:t>
            </a:r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2 year collaboration to improve Godot when running on Meta headsets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This covered sooooo much: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Android improvements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Editor improvements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XR improvements</a:t>
            </a:r>
            <a:endParaRPr/>
          </a:p>
          <a:p>
            <a:pPr marL="1371600" lvl="2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it"/>
              <a:t>OpenXR Extensions</a:t>
            </a:r>
            <a:endParaRPr/>
          </a:p>
          <a:p>
            <a:pPr marL="1371600" lvl="2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it"/>
              <a:t>Meta XR Simulator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Meta Platform SDK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… and </a:t>
            </a:r>
            <a:r>
              <a:rPr lang="it" b="1" u="sng">
                <a:latin typeface="Exo 2"/>
                <a:ea typeface="Exo 2"/>
                <a:cs typeface="Exo 2"/>
                <a:sym typeface="Exo 2"/>
              </a:rPr>
              <a:t>Rendering</a:t>
            </a:r>
            <a:r>
              <a:rPr lang="it"/>
              <a:t>!</a:t>
            </a:r>
            <a:endParaRPr/>
          </a:p>
        </p:txBody>
      </p:sp>
      <p:pic>
        <p:nvPicPr>
          <p:cNvPr id="126" name="Google Shape;126;p23" title="MetaLogo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13713" y="3249527"/>
            <a:ext cx="5116575" cy="220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4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Google / W4 Games Collaboration</a:t>
            </a:r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Collaboration since November 2025 to improve Android XR support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Still in progress!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Also covers lots of areas, including rendering!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We'll touch on a little of this work as well</a:t>
            </a:r>
            <a:endParaRPr/>
          </a:p>
        </p:txBody>
      </p:sp>
      <p:pic>
        <p:nvPicPr>
          <p:cNvPr id="134" name="Google Shape;134;p24" title="google-logo-transparent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825" y="2633375"/>
            <a:ext cx="8288348" cy="348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5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Rendering on a Meta Quest 3 is challenging!</a:t>
            </a:r>
            <a:endParaRPr/>
          </a:p>
        </p:txBody>
      </p:sp>
      <p:sp>
        <p:nvSpPr>
          <p:cNvPr id="141" name="Google Shape;141;p25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Smartphone strapped to your face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1680x1760 times 2 eyes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Steady 72 FPS minimum (to prevent motion sickness)</a:t>
            </a:r>
            <a:endParaRPr/>
          </a:p>
        </p:txBody>
      </p:sp>
      <p:pic>
        <p:nvPicPr>
          <p:cNvPr id="142" name="Google Shape;142;p25" title="Meta-Quest-3-PNG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74275" y="2333575"/>
            <a:ext cx="4995425" cy="2809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6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How to improve rendering?</a:t>
            </a:r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Compatibility renderer (OpenGL) was recommended for standalone XR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Meta (and Google!) want to deprecate OpenGL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High-level goal:</a:t>
            </a:r>
            <a:endParaRPr/>
          </a:p>
          <a:p>
            <a:pPr marL="914400" marR="1500295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it" i="1"/>
              <a:t>"Make the Vulkan Mobile renderer perform as well as OpenGL renderer on Meta Quest 3"</a:t>
            </a:r>
            <a:endParaRPr i="1"/>
          </a:p>
        </p:txBody>
      </p:sp>
      <p:pic>
        <p:nvPicPr>
          <p:cNvPr id="150" name="Google Shape;150;p26" title="Vulkan_RGB_Dec16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11750" y="2966370"/>
            <a:ext cx="5520499" cy="212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7"/>
          <p:cNvPicPr preferRelativeResize="0"/>
          <p:nvPr/>
        </p:nvPicPr>
        <p:blipFill rotWithShape="1">
          <a:blip r:embed="rId5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7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GDQuest's TPS Demo</a:t>
            </a:r>
            <a:endParaRPr/>
          </a:p>
        </p:txBody>
      </p:sp>
      <p:pic>
        <p:nvPicPr>
          <p:cNvPr id="2" name="gdquest-tps-demo-vr">
            <a:hlinkClick r:id="" action="ppaction://media"/>
            <a:extLst>
              <a:ext uri="{FF2B5EF4-FFF2-40B4-BE49-F238E27FC236}">
                <a16:creationId xmlns:a16="http://schemas.microsoft.com/office/drawing/2014/main" id="{F4C1F05D-F289-8043-C3F2-105F835D615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95263" y="1318247"/>
            <a:ext cx="6152400" cy="3460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5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8"/>
          <p:cNvPicPr preferRelativeResize="0"/>
          <p:nvPr/>
        </p:nvPicPr>
        <p:blipFill rotWithShape="1">
          <a:blip r:embed="rId5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8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With Automated Benchmarking</a:t>
            </a:r>
            <a:endParaRPr/>
          </a:p>
        </p:txBody>
      </p:sp>
      <p:pic>
        <p:nvPicPr>
          <p:cNvPr id="2" name="gdquest-tps-demo-vr-benmarking">
            <a:hlinkClick r:id="" action="ppaction://media"/>
            <a:extLst>
              <a:ext uri="{FF2B5EF4-FFF2-40B4-BE49-F238E27FC236}">
                <a16:creationId xmlns:a16="http://schemas.microsoft.com/office/drawing/2014/main" id="{511E32CF-1D03-2928-C35B-9D88212FEB0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07791" y="1330779"/>
            <a:ext cx="6140406" cy="34539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9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It was bad :-(</a:t>
            </a:r>
            <a:endParaRPr/>
          </a:p>
        </p:txBody>
      </p:sp>
      <p:graphicFrame>
        <p:nvGraphicFramePr>
          <p:cNvPr id="171" name="Google Shape;171;p29"/>
          <p:cNvGraphicFramePr/>
          <p:nvPr/>
        </p:nvGraphicFramePr>
        <p:xfrm>
          <a:off x="952500" y="2235150"/>
          <a:ext cx="7239000" cy="1584840"/>
        </p:xfrm>
        <a:graphic>
          <a:graphicData uri="http://schemas.openxmlformats.org/drawingml/2006/table">
            <a:tbl>
              <a:tblPr>
                <a:noFill/>
                <a:tableStyleId>{F5BF38D5-A25B-49F0-ACB8-5B5C7D2E12D8}</a:tableStyleId>
              </a:tblPr>
              <a:tblGrid>
                <a:gridCol w="241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OpenGL</a:t>
                      </a:r>
                      <a:endParaRPr b="1"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 Mobile</a:t>
                      </a:r>
                      <a:endParaRPr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36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36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60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4 optimizations: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2 XR + 2 General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#1: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32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32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#1: Foveated Rendering</a:t>
            </a:r>
            <a:endParaRPr/>
          </a:p>
        </p:txBody>
      </p:sp>
      <p:sp>
        <p:nvSpPr>
          <p:cNvPr id="188" name="Google Shape;188;p32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This was probably the most impactful optimization overall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Talked about in the "What's New in XR" presentation from last year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… but a lot has happened in a year!</a:t>
            </a:r>
            <a:endParaRPr/>
          </a:p>
        </p:txBody>
      </p:sp>
      <p:pic>
        <p:nvPicPr>
          <p:cNvPr id="189" name="Google Shape;189;p32" title="Selection_497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35050" y="2238850"/>
            <a:ext cx="5873899" cy="2821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33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What is foveated rendering?</a:t>
            </a:r>
            <a:endParaRPr/>
          </a:p>
        </p:txBody>
      </p:sp>
      <p:sp>
        <p:nvSpPr>
          <p:cNvPr id="196" name="Google Shape;196;p33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The eye sees more detail at the center of your vision, and less detail in your peripheral vision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Rendering can be optimized by having a higher resolution at the center of your gaze, and lower resolution further out</a:t>
            </a:r>
            <a:endParaRPr/>
          </a:p>
        </p:txBody>
      </p:sp>
      <p:pic>
        <p:nvPicPr>
          <p:cNvPr id="197" name="Google Shape;197;p33" title="bitmap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25901" y="3691500"/>
            <a:ext cx="2714099" cy="133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34" title="FoveationExampl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9688" y="0"/>
            <a:ext cx="5496933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35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 with Vulkan on mobile</a:t>
            </a:r>
            <a:endParaRPr/>
          </a:p>
        </p:txBody>
      </p:sp>
      <p:sp>
        <p:nvSpPr>
          <p:cNvPr id="209" name="Google Shape;209;p35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Godot has long supported foveated rendering in OpenGL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It was super simple to implement… we just turned it on!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Vulkan is a little more complicated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Enable a Vulkan extension and provide a Fragment Density Map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3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36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Fragment Density Map</a:t>
            </a:r>
            <a:endParaRPr/>
          </a:p>
        </p:txBody>
      </p:sp>
      <p:pic>
        <p:nvPicPr>
          <p:cNvPr id="216" name="Google Shape;216;p36" title="fdm_r8g8_64x64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1510" y="1148113"/>
            <a:ext cx="3820977" cy="38209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37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37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 with Vulkan on mobile</a:t>
            </a:r>
            <a:endParaRPr/>
          </a:p>
        </p:txBody>
      </p:sp>
      <p:sp>
        <p:nvSpPr>
          <p:cNvPr id="223" name="Google Shape;223;p37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DarioSamo added VK_EXT_fragment_density_map  support in PR </a:t>
            </a:r>
            <a:r>
              <a:rPr lang="it" u="sng">
                <a:solidFill>
                  <a:schemeClr val="hlink"/>
                </a:solidFill>
                <a:hlinkClick r:id="rId4"/>
              </a:rPr>
              <a:t>99551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dsnopek added XR_FB_foveation_vulkan support in PR </a:t>
            </a:r>
            <a:r>
              <a:rPr lang="it" u="sng">
                <a:solidFill>
                  <a:schemeClr val="hlink"/>
                </a:solidFill>
                <a:hlinkClick r:id="rId5"/>
              </a:rPr>
              <a:t>99768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And it worked great!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… on Meta headsets :-)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It crashed on Pico and HTC headsets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… and even Meta Quest 2 and Pro, when not using XR_FB_foveation_vulkan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Ok, for Meta - but not acceptable for inclusion in Godot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Weeks of pain!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Probably a GPU driver bug?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Dario tried various smart ideas - none worked before he ran out of time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dsnopek tried </a:t>
            </a:r>
            <a:r>
              <a:rPr lang="it" i="1"/>
              <a:t>random dumb</a:t>
            </a:r>
            <a:r>
              <a:rPr lang="it"/>
              <a:t> ideas (including the Vulkan API dump layer)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Found a workaround, released in Godot 4.5, supporting all headsets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38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38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Performance with and without foveated rendering</a:t>
            </a:r>
            <a:endParaRPr/>
          </a:p>
        </p:txBody>
      </p:sp>
      <p:graphicFrame>
        <p:nvGraphicFramePr>
          <p:cNvPr id="230" name="Google Shape;230;p38"/>
          <p:cNvGraphicFramePr/>
          <p:nvPr/>
        </p:nvGraphicFramePr>
        <p:xfrm>
          <a:off x="952500" y="1890600"/>
          <a:ext cx="7239000" cy="1828680"/>
        </p:xfrm>
        <a:graphic>
          <a:graphicData uri="http://schemas.openxmlformats.org/drawingml/2006/table">
            <a:tbl>
              <a:tblPr>
                <a:noFill/>
                <a:tableStyleId>{F5BF38D5-A25B-49F0-ACB8-5B5C7D2E12D8}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OpenGL</a:t>
                      </a:r>
                      <a:endParaRPr b="1"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(no foveated rendering)</a:t>
                      </a:r>
                      <a:endParaRPr sz="800"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(with foveated rendering,</a:t>
                      </a:r>
                      <a:endParaRPr sz="800"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but no subsampled images)</a:t>
                      </a:r>
                      <a:endParaRPr sz="800" b="1"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54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68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52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60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1" name="Google Shape;231;p38"/>
          <p:cNvSpPr txBox="1"/>
          <p:nvPr/>
        </p:nvSpPr>
        <p:spPr>
          <a:xfrm>
            <a:off x="952500" y="3886988"/>
            <a:ext cx="7239000" cy="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Godot 4.7 on Meta Quest 3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p3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9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Moar foveated rendering?!</a:t>
            </a:r>
            <a:endParaRPr/>
          </a:p>
        </p:txBody>
      </p:sp>
      <p:sp>
        <p:nvSpPr>
          <p:cNvPr id="238" name="Google Shape;238;p39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That was as far as we got on the Meta project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We started a new project with Google to improve Android XR support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They wanted us to look at: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Eye-tracked (dynamic) foveated rendering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Vulkan subsampled images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4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4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Eye-tracked vs Fixed foveated rendering</a:t>
            </a:r>
            <a:endParaRPr/>
          </a:p>
        </p:txBody>
      </p:sp>
      <p:sp>
        <p:nvSpPr>
          <p:cNvPr id="245" name="Google Shape;245;p40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 b="1"/>
              <a:t>Eye-tracked foveated rendering (ETFR)</a:t>
            </a:r>
            <a:r>
              <a:rPr lang="it"/>
              <a:t> uses eye-tracking to move the high resolution area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 b="1"/>
              <a:t>Fixed foveated rendering (FFR)</a:t>
            </a:r>
            <a:r>
              <a:rPr lang="it"/>
              <a:t> puts the high resolution area in the center of the screen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ETFR can use a much more extreme fragment density map</a:t>
            </a:r>
            <a:endParaRPr/>
          </a:p>
        </p:txBody>
      </p:sp>
      <p:pic>
        <p:nvPicPr>
          <p:cNvPr id="246" name="Google Shape;246;p40" title="bitmap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25901" y="3691500"/>
            <a:ext cx="2714099" cy="133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41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41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Samsung Galaxy XR has a lot of pixels</a:t>
            </a:r>
            <a:endParaRPr/>
          </a:p>
        </p:txBody>
      </p:sp>
      <p:sp>
        <p:nvSpPr>
          <p:cNvPr id="253" name="Google Shape;253;p41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It uses a variant of the same chip as the Meta Quest 3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… yet it has 3x as many pixels!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But it supports eye-tracked foveated rendering!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This is critical to support its high resolution display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PR </a:t>
            </a:r>
            <a:r>
              <a:rPr lang="it" u="sng">
                <a:solidFill>
                  <a:schemeClr val="hlink"/>
                </a:solidFill>
                <a:hlinkClick r:id="rId4"/>
              </a:rPr>
              <a:t>117868</a:t>
            </a:r>
            <a:r>
              <a:rPr lang="it"/>
              <a:t> added support for ETFR (Godot 4.7)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It also works on the Meta Quest Pro!</a:t>
            </a:r>
            <a:endParaRPr/>
          </a:p>
        </p:txBody>
      </p:sp>
      <p:pic>
        <p:nvPicPr>
          <p:cNvPr id="254" name="Google Shape;254;p41" title="Samsung-Galaxy-XR-transparent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70538" y="2814650"/>
            <a:ext cx="3202925" cy="2136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42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42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 with Vulkan subsampled images</a:t>
            </a:r>
            <a:endParaRPr/>
          </a:p>
        </p:txBody>
      </p:sp>
      <p:sp>
        <p:nvSpPr>
          <p:cNvPr id="261" name="Google Shape;261;p42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Google thought foveated rendering should give bigger performance boost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So, we start investigating Vulkan subsampled images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Without subsampled images, we still render a full resolution image, just with duplicated pixels in the low resolution areas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Whereas subsampled images store the low resolution areas at a reduced resolution (decreasing memory bandwidth)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43"/>
          <p:cNvPicPr preferRelativeResize="0"/>
          <p:nvPr/>
        </p:nvPicPr>
        <p:blipFill rotWithShape="1">
          <a:blip r:embed="rId5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4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dirty="0"/>
              <a:t>Foveated rendering with Vulkan subsampled images</a:t>
            </a:r>
            <a:endParaRPr dirty="0"/>
          </a:p>
        </p:txBody>
      </p:sp>
      <p:pic>
        <p:nvPicPr>
          <p:cNvPr id="2" name="storage_releases_4.7_images_vulkan_subsampled_images">
            <a:hlinkClick r:id="" action="ppaction://media"/>
            <a:extLst>
              <a:ext uri="{FF2B5EF4-FFF2-40B4-BE49-F238E27FC236}">
                <a16:creationId xmlns:a16="http://schemas.microsoft.com/office/drawing/2014/main" id="{39F32355-A0AF-5FD7-277C-FE75BBE4419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-542"/>
            <a:ext cx="9144000" cy="5143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44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44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 with Vulkan subsampled images</a:t>
            </a:r>
            <a:endParaRPr/>
          </a:p>
        </p:txBody>
      </p:sp>
      <p:pic>
        <p:nvPicPr>
          <p:cNvPr id="275" name="Google Shape;275;p44" title="9_00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" y="0"/>
            <a:ext cx="9143998" cy="5140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" name="Google Shape;280;p45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4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Foveated rendering with Vulkan subsampled images</a:t>
            </a:r>
            <a:endParaRPr/>
          </a:p>
        </p:txBody>
      </p:sp>
      <p:sp>
        <p:nvSpPr>
          <p:cNvPr id="282" name="Google Shape;282;p45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Google thought foveated rendering should give bigger performance boost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So, we started investigating Vulkan subsampled images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Without subsampled images, we still render a full resolution image, just with duplicated pixels in the low resolution areas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Whereas subsampled images store the low resolution areas at a reduced resolution (decreasing memory bandwidth)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PR </a:t>
            </a:r>
            <a:r>
              <a:rPr lang="it" u="sng">
                <a:solidFill>
                  <a:schemeClr val="hlink"/>
                </a:solidFill>
                <a:hlinkClick r:id="rId4"/>
              </a:rPr>
              <a:t>116220</a:t>
            </a:r>
            <a:r>
              <a:rPr lang="it"/>
              <a:t> adds support for Vulkan subsampled images (Godot 4.7)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4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46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Performance with and without subsampled images</a:t>
            </a:r>
            <a:endParaRPr/>
          </a:p>
        </p:txBody>
      </p:sp>
      <p:graphicFrame>
        <p:nvGraphicFramePr>
          <p:cNvPr id="289" name="Google Shape;289;p46"/>
          <p:cNvGraphicFramePr/>
          <p:nvPr/>
        </p:nvGraphicFramePr>
        <p:xfrm>
          <a:off x="952500" y="1890600"/>
          <a:ext cx="7239000" cy="1828680"/>
        </p:xfrm>
        <a:graphic>
          <a:graphicData uri="http://schemas.openxmlformats.org/drawingml/2006/table">
            <a:tbl>
              <a:tblPr>
                <a:noFill/>
                <a:tableStyleId>{F5BF38D5-A25B-49F0-ACB8-5B5C7D2E12D8}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OpenGL</a:t>
                      </a:r>
                      <a:endParaRPr b="1"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(with foveated rendering,</a:t>
                      </a:r>
                      <a:endParaRPr sz="800"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but no subsampled images)</a:t>
                      </a:r>
                      <a:endParaRPr sz="8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(with BOTH foveated rendering,</a:t>
                      </a:r>
                      <a:endParaRPr sz="800"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and subsampled images)</a:t>
                      </a:r>
                      <a:endParaRPr sz="8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68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66 fps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60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64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0" name="Google Shape;290;p46"/>
          <p:cNvSpPr txBox="1"/>
          <p:nvPr/>
        </p:nvSpPr>
        <p:spPr>
          <a:xfrm>
            <a:off x="952500" y="3886988"/>
            <a:ext cx="7239000" cy="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Godot 4.7 on Meta Quest 3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47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47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Performance with and without subsampled images</a:t>
            </a:r>
            <a:endParaRPr/>
          </a:p>
        </p:txBody>
      </p:sp>
      <p:graphicFrame>
        <p:nvGraphicFramePr>
          <p:cNvPr id="297" name="Google Shape;297;p47"/>
          <p:cNvGraphicFramePr/>
          <p:nvPr/>
        </p:nvGraphicFramePr>
        <p:xfrm>
          <a:off x="952500" y="1890600"/>
          <a:ext cx="7239000" cy="1828680"/>
        </p:xfrm>
        <a:graphic>
          <a:graphicData uri="http://schemas.openxmlformats.org/drawingml/2006/table">
            <a:tbl>
              <a:tblPr>
                <a:noFill/>
                <a:tableStyleId>{F5BF38D5-A25B-49F0-ACB8-5B5C7D2E12D8}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OpenGL</a:t>
                      </a:r>
                      <a:endParaRPr b="1"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(with foveated rendering,</a:t>
                      </a:r>
                      <a:endParaRPr sz="800"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but no subsampled images)</a:t>
                      </a:r>
                      <a:endParaRPr sz="8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(with BOTH foveated rendering,</a:t>
                      </a:r>
                      <a:endParaRPr sz="800"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sz="800" b="1"/>
                        <a:t>and subsampled images)</a:t>
                      </a:r>
                      <a:endParaRPr sz="800" b="1"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—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82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90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—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73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80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—</a:t>
                      </a:r>
                      <a:endParaRPr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90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90 fps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8" name="Google Shape;298;p47"/>
          <p:cNvSpPr txBox="1"/>
          <p:nvPr/>
        </p:nvSpPr>
        <p:spPr>
          <a:xfrm>
            <a:off x="952500" y="3886988"/>
            <a:ext cx="7239000" cy="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Godot 4.7 on Samsung Galaxy XR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(uses eye-tracked foveated rendering with target of 90 fps)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#2: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Multi-Threaded Rendering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4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49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What is "multi-threaded rendering"?</a:t>
            </a:r>
            <a:endParaRPr/>
          </a:p>
        </p:txBody>
      </p:sp>
      <p:sp>
        <p:nvSpPr>
          <p:cNvPr id="310" name="Google Shape;310;p49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Godot's rendering server has two thread models: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"Safe" aka single-threaded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"Separate" aka multi-threaded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Project Settings: "Rendering" -&gt; "Driver" -&gt; "Thread Model"</a:t>
            </a:r>
            <a:endParaRPr/>
          </a:p>
        </p:txBody>
      </p:sp>
      <p:pic>
        <p:nvPicPr>
          <p:cNvPr id="311" name="Google Shape;311;p49" title="Selection_496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1787" y="2422900"/>
            <a:ext cx="5740426" cy="249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5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5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Single-threaded rendering</a:t>
            </a:r>
            <a:endParaRPr/>
          </a:p>
        </p:txBody>
      </p:sp>
      <p:sp>
        <p:nvSpPr>
          <p:cNvPr id="318" name="Google Shape;318;p50"/>
          <p:cNvSpPr/>
          <p:nvPr/>
        </p:nvSpPr>
        <p:spPr>
          <a:xfrm>
            <a:off x="888375" y="2080863"/>
            <a:ext cx="2225400" cy="654600"/>
          </a:xfrm>
          <a:prstGeom prst="rect">
            <a:avLst/>
          </a:prstGeom>
          <a:solidFill>
            <a:srgbClr val="B6D7A8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Process, Physics, etc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19" name="Google Shape;319;p50"/>
          <p:cNvSpPr/>
          <p:nvPr/>
        </p:nvSpPr>
        <p:spPr>
          <a:xfrm>
            <a:off x="3113775" y="2080863"/>
            <a:ext cx="1424400" cy="654600"/>
          </a:xfrm>
          <a:prstGeom prst="rect">
            <a:avLst/>
          </a:prstGeom>
          <a:solidFill>
            <a:srgbClr val="EA9999"/>
          </a:solidFill>
          <a:ln w="9525" cap="flat" cmpd="sng">
            <a:solidFill>
              <a:srgbClr val="99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Rendering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grpSp>
        <p:nvGrpSpPr>
          <p:cNvPr id="320" name="Google Shape;320;p50"/>
          <p:cNvGrpSpPr/>
          <p:nvPr/>
        </p:nvGrpSpPr>
        <p:grpSpPr>
          <a:xfrm>
            <a:off x="896175" y="2873938"/>
            <a:ext cx="3634200" cy="616000"/>
            <a:chOff x="539000" y="2556350"/>
            <a:chExt cx="3634200" cy="616000"/>
          </a:xfrm>
        </p:grpSpPr>
        <p:cxnSp>
          <p:nvCxnSpPr>
            <p:cNvPr id="321" name="Google Shape;321;p50"/>
            <p:cNvCxnSpPr/>
            <p:nvPr/>
          </p:nvCxnSpPr>
          <p:spPr>
            <a:xfrm>
              <a:off x="5390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2" name="Google Shape;322;p50"/>
            <p:cNvCxnSpPr/>
            <p:nvPr/>
          </p:nvCxnSpPr>
          <p:spPr>
            <a:xfrm>
              <a:off x="41698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3" name="Google Shape;323;p50"/>
            <p:cNvCxnSpPr/>
            <p:nvPr/>
          </p:nvCxnSpPr>
          <p:spPr>
            <a:xfrm>
              <a:off x="539000" y="2925950"/>
              <a:ext cx="36342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4" name="Google Shape;324;p50"/>
            <p:cNvCxnSpPr/>
            <p:nvPr/>
          </p:nvCxnSpPr>
          <p:spPr>
            <a:xfrm>
              <a:off x="2248350" y="2918250"/>
              <a:ext cx="0" cy="2541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25" name="Google Shape;325;p50"/>
          <p:cNvSpPr/>
          <p:nvPr/>
        </p:nvSpPr>
        <p:spPr>
          <a:xfrm>
            <a:off x="4605825" y="2080863"/>
            <a:ext cx="2225400" cy="654600"/>
          </a:xfrm>
          <a:prstGeom prst="rect">
            <a:avLst/>
          </a:prstGeom>
          <a:solidFill>
            <a:srgbClr val="B6D7A8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Process, Physics, etc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26" name="Google Shape;326;p50"/>
          <p:cNvSpPr/>
          <p:nvPr/>
        </p:nvSpPr>
        <p:spPr>
          <a:xfrm>
            <a:off x="6831225" y="2080863"/>
            <a:ext cx="1424400" cy="654600"/>
          </a:xfrm>
          <a:prstGeom prst="rect">
            <a:avLst/>
          </a:prstGeom>
          <a:solidFill>
            <a:srgbClr val="EA9999"/>
          </a:solidFill>
          <a:ln w="9525" cap="flat" cmpd="sng">
            <a:solidFill>
              <a:srgbClr val="99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Rendering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grpSp>
        <p:nvGrpSpPr>
          <p:cNvPr id="327" name="Google Shape;327;p50"/>
          <p:cNvGrpSpPr/>
          <p:nvPr/>
        </p:nvGrpSpPr>
        <p:grpSpPr>
          <a:xfrm>
            <a:off x="4613625" y="2873938"/>
            <a:ext cx="3634200" cy="616000"/>
            <a:chOff x="539000" y="2556350"/>
            <a:chExt cx="3634200" cy="616000"/>
          </a:xfrm>
        </p:grpSpPr>
        <p:cxnSp>
          <p:nvCxnSpPr>
            <p:cNvPr id="328" name="Google Shape;328;p50"/>
            <p:cNvCxnSpPr/>
            <p:nvPr/>
          </p:nvCxnSpPr>
          <p:spPr>
            <a:xfrm>
              <a:off x="5390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29" name="Google Shape;329;p50"/>
            <p:cNvCxnSpPr/>
            <p:nvPr/>
          </p:nvCxnSpPr>
          <p:spPr>
            <a:xfrm>
              <a:off x="41698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0" name="Google Shape;330;p50"/>
            <p:cNvCxnSpPr/>
            <p:nvPr/>
          </p:nvCxnSpPr>
          <p:spPr>
            <a:xfrm>
              <a:off x="539000" y="2925950"/>
              <a:ext cx="36342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31" name="Google Shape;331;p50"/>
            <p:cNvCxnSpPr/>
            <p:nvPr/>
          </p:nvCxnSpPr>
          <p:spPr>
            <a:xfrm>
              <a:off x="2248350" y="2918250"/>
              <a:ext cx="0" cy="2541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32" name="Google Shape;332;p50"/>
          <p:cNvSpPr txBox="1"/>
          <p:nvPr/>
        </p:nvSpPr>
        <p:spPr>
          <a:xfrm>
            <a:off x="2058850" y="3489938"/>
            <a:ext cx="11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Frame 2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33" name="Google Shape;333;p50"/>
          <p:cNvSpPr txBox="1"/>
          <p:nvPr/>
        </p:nvSpPr>
        <p:spPr>
          <a:xfrm>
            <a:off x="5791900" y="3489938"/>
            <a:ext cx="11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Frame 3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p51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51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Multi-threaded rendering</a:t>
            </a:r>
            <a:endParaRPr/>
          </a:p>
        </p:txBody>
      </p:sp>
      <p:sp>
        <p:nvSpPr>
          <p:cNvPr id="340" name="Google Shape;340;p51"/>
          <p:cNvSpPr/>
          <p:nvPr/>
        </p:nvSpPr>
        <p:spPr>
          <a:xfrm>
            <a:off x="1241800" y="2772363"/>
            <a:ext cx="2225400" cy="654600"/>
          </a:xfrm>
          <a:prstGeom prst="rect">
            <a:avLst/>
          </a:prstGeom>
          <a:solidFill>
            <a:srgbClr val="B6D7A8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Process, Physics, etc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41" name="Google Shape;341;p51"/>
          <p:cNvSpPr/>
          <p:nvPr/>
        </p:nvSpPr>
        <p:spPr>
          <a:xfrm>
            <a:off x="3459300" y="2117763"/>
            <a:ext cx="1424400" cy="654600"/>
          </a:xfrm>
          <a:prstGeom prst="rect">
            <a:avLst/>
          </a:prstGeom>
          <a:solidFill>
            <a:srgbClr val="EA9999"/>
          </a:solidFill>
          <a:ln w="9525" cap="flat" cmpd="sng">
            <a:solidFill>
              <a:srgbClr val="99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Rendering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grpSp>
        <p:nvGrpSpPr>
          <p:cNvPr id="342" name="Google Shape;342;p51"/>
          <p:cNvGrpSpPr/>
          <p:nvPr/>
        </p:nvGrpSpPr>
        <p:grpSpPr>
          <a:xfrm>
            <a:off x="1241800" y="3557738"/>
            <a:ext cx="3634200" cy="616000"/>
            <a:chOff x="539000" y="2556350"/>
            <a:chExt cx="3634200" cy="616000"/>
          </a:xfrm>
        </p:grpSpPr>
        <p:cxnSp>
          <p:nvCxnSpPr>
            <p:cNvPr id="343" name="Google Shape;343;p51"/>
            <p:cNvCxnSpPr/>
            <p:nvPr/>
          </p:nvCxnSpPr>
          <p:spPr>
            <a:xfrm>
              <a:off x="5390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4" name="Google Shape;344;p51"/>
            <p:cNvCxnSpPr/>
            <p:nvPr/>
          </p:nvCxnSpPr>
          <p:spPr>
            <a:xfrm>
              <a:off x="41698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5" name="Google Shape;345;p51"/>
            <p:cNvCxnSpPr/>
            <p:nvPr/>
          </p:nvCxnSpPr>
          <p:spPr>
            <a:xfrm>
              <a:off x="539000" y="2925950"/>
              <a:ext cx="36342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6" name="Google Shape;346;p51"/>
            <p:cNvCxnSpPr/>
            <p:nvPr/>
          </p:nvCxnSpPr>
          <p:spPr>
            <a:xfrm>
              <a:off x="2248350" y="2918250"/>
              <a:ext cx="0" cy="2541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47" name="Google Shape;347;p51"/>
          <p:cNvSpPr/>
          <p:nvPr/>
        </p:nvSpPr>
        <p:spPr>
          <a:xfrm>
            <a:off x="3459300" y="2772363"/>
            <a:ext cx="2225400" cy="654600"/>
          </a:xfrm>
          <a:prstGeom prst="rect">
            <a:avLst/>
          </a:prstGeom>
          <a:solidFill>
            <a:srgbClr val="B6D7A8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Process, Physics, etc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48" name="Google Shape;348;p51"/>
          <p:cNvSpPr/>
          <p:nvPr/>
        </p:nvSpPr>
        <p:spPr>
          <a:xfrm>
            <a:off x="5684700" y="2117763"/>
            <a:ext cx="1424400" cy="654600"/>
          </a:xfrm>
          <a:prstGeom prst="rect">
            <a:avLst/>
          </a:prstGeom>
          <a:solidFill>
            <a:srgbClr val="EA9999"/>
          </a:solidFill>
          <a:ln w="9525" cap="flat" cmpd="sng">
            <a:solidFill>
              <a:srgbClr val="99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Rendering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grpSp>
        <p:nvGrpSpPr>
          <p:cNvPr id="349" name="Google Shape;349;p51"/>
          <p:cNvGrpSpPr/>
          <p:nvPr/>
        </p:nvGrpSpPr>
        <p:grpSpPr>
          <a:xfrm rot="10800000">
            <a:off x="3467200" y="1381475"/>
            <a:ext cx="3634200" cy="616000"/>
            <a:chOff x="539000" y="2556350"/>
            <a:chExt cx="3634200" cy="616000"/>
          </a:xfrm>
        </p:grpSpPr>
        <p:cxnSp>
          <p:nvCxnSpPr>
            <p:cNvPr id="350" name="Google Shape;350;p51"/>
            <p:cNvCxnSpPr/>
            <p:nvPr/>
          </p:nvCxnSpPr>
          <p:spPr>
            <a:xfrm>
              <a:off x="5390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" name="Google Shape;351;p51"/>
            <p:cNvCxnSpPr/>
            <p:nvPr/>
          </p:nvCxnSpPr>
          <p:spPr>
            <a:xfrm>
              <a:off x="4169800" y="2556350"/>
              <a:ext cx="0" cy="3774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2" name="Google Shape;352;p51"/>
            <p:cNvCxnSpPr/>
            <p:nvPr/>
          </p:nvCxnSpPr>
          <p:spPr>
            <a:xfrm>
              <a:off x="539000" y="2925950"/>
              <a:ext cx="36342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3" name="Google Shape;353;p51"/>
            <p:cNvCxnSpPr/>
            <p:nvPr/>
          </p:nvCxnSpPr>
          <p:spPr>
            <a:xfrm>
              <a:off x="2248350" y="2918250"/>
              <a:ext cx="0" cy="25410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54" name="Google Shape;354;p51"/>
          <p:cNvSpPr txBox="1"/>
          <p:nvPr/>
        </p:nvSpPr>
        <p:spPr>
          <a:xfrm>
            <a:off x="2404475" y="4173738"/>
            <a:ext cx="11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Frame 2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55" name="Google Shape;355;p51"/>
          <p:cNvSpPr txBox="1"/>
          <p:nvPr/>
        </p:nvSpPr>
        <p:spPr>
          <a:xfrm>
            <a:off x="4883700" y="919788"/>
            <a:ext cx="1101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Frame 3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56" name="Google Shape;356;p51"/>
          <p:cNvSpPr/>
          <p:nvPr/>
        </p:nvSpPr>
        <p:spPr>
          <a:xfrm>
            <a:off x="5684700" y="2772363"/>
            <a:ext cx="2225400" cy="654600"/>
          </a:xfrm>
          <a:prstGeom prst="rect">
            <a:avLst/>
          </a:prstGeom>
          <a:solidFill>
            <a:srgbClr val="B7B7B7"/>
          </a:solidFill>
          <a:ln w="9525" cap="flat" cmpd="sng">
            <a:solidFill>
              <a:srgbClr val="6666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Process, Physics, etc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357" name="Google Shape;357;p51"/>
          <p:cNvSpPr/>
          <p:nvPr/>
        </p:nvSpPr>
        <p:spPr>
          <a:xfrm>
            <a:off x="1241800" y="2117763"/>
            <a:ext cx="1424400" cy="654600"/>
          </a:xfrm>
          <a:prstGeom prst="rect">
            <a:avLst/>
          </a:prstGeom>
          <a:solidFill>
            <a:srgbClr val="B7B7B7"/>
          </a:solidFill>
          <a:ln w="9525" cap="flat" cmpd="sng">
            <a:solidFill>
              <a:srgbClr val="6666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>
                <a:latin typeface="Exo 2 Medium"/>
                <a:ea typeface="Exo 2 Medium"/>
                <a:cs typeface="Exo 2 Medium"/>
                <a:sym typeface="Exo 2 Medium"/>
              </a:rPr>
              <a:t>Rendering</a:t>
            </a: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52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52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Multi-threaded rendering fixes</a:t>
            </a:r>
            <a:endParaRPr/>
          </a:p>
        </p:txBody>
      </p:sp>
      <p:sp>
        <p:nvSpPr>
          <p:cNvPr id="364" name="Google Shape;364;p52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Multi-threaded rendering was broken with OpenXR on Android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See PRs </a:t>
            </a:r>
            <a:r>
              <a:rPr lang="it" u="sng">
                <a:solidFill>
                  <a:schemeClr val="hlink"/>
                </a:solidFill>
                <a:hlinkClick r:id="rId4"/>
              </a:rPr>
              <a:t>109431</a:t>
            </a:r>
            <a:r>
              <a:rPr lang="it"/>
              <a:t>, </a:t>
            </a:r>
            <a:r>
              <a:rPr lang="it" u="sng">
                <a:solidFill>
                  <a:schemeClr val="hlink"/>
                </a:solidFill>
                <a:hlinkClick r:id="rId5"/>
              </a:rPr>
              <a:t>109057</a:t>
            </a:r>
            <a:r>
              <a:rPr lang="it"/>
              <a:t>, </a:t>
            </a:r>
            <a:r>
              <a:rPr lang="it" u="sng">
                <a:solidFill>
                  <a:schemeClr val="hlink"/>
                </a:solidFill>
                <a:hlinkClick r:id="rId6"/>
              </a:rPr>
              <a:t>109532</a:t>
            </a:r>
            <a:r>
              <a:rPr lang="it"/>
              <a:t>, </a:t>
            </a:r>
            <a:r>
              <a:rPr lang="it" u="sng">
                <a:solidFill>
                  <a:schemeClr val="hlink"/>
                </a:solidFill>
                <a:hlinkClick r:id="rId7"/>
              </a:rPr>
              <a:t>109533</a:t>
            </a:r>
            <a:r>
              <a:rPr lang="it"/>
              <a:t>, and </a:t>
            </a:r>
            <a:r>
              <a:rPr lang="it" u="sng">
                <a:solidFill>
                  <a:schemeClr val="hlink"/>
                </a:solidFill>
                <a:hlinkClick r:id="rId8"/>
              </a:rPr>
              <a:t>109753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Still broken (crashing!) with OpenGL on Android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Work in progress to fix on PR </a:t>
            </a:r>
            <a:r>
              <a:rPr lang="it" u="sng">
                <a:solidFill>
                  <a:schemeClr val="hlink"/>
                </a:solidFill>
                <a:hlinkClick r:id="rId9"/>
              </a:rPr>
              <a:t>109080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However, unlike with Vulkan, we've never measured a performance improvement with multi-threaded rendering on OpenGL in our benchmark on standalone XR headsets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9" name="Google Shape;369;p53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5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Perfetto</a:t>
            </a:r>
            <a:endParaRPr/>
          </a:p>
        </p:txBody>
      </p:sp>
      <p:sp>
        <p:nvSpPr>
          <p:cNvPr id="371" name="Google Shape;371;p53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Tracing profilers (like Perfetto) allow recording application-specific events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For example: processing, physics, rendering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In Godot 4.6 (PR </a:t>
            </a:r>
            <a:r>
              <a:rPr lang="it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104851</a:t>
            </a:r>
            <a:r>
              <a:rPr lang="it"/>
              <a:t>), support for profiling via Perfetto (and other tracing profilers) was added by the community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To use a tracing profiler you usually need make a custom Godot build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Perfetto is built into Android, and Godot 4.7 has official Perfetto builds!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For both Meta and Google, we helped with this effort!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Testing, reviewing, </a:t>
            </a:r>
            <a:r>
              <a:rPr lang="it" u="sng">
                <a:solidFill>
                  <a:schemeClr val="hlink"/>
                </a:solidFill>
                <a:hlinkClick r:id="rId5"/>
              </a:rPr>
              <a:t>writing docs</a:t>
            </a:r>
            <a:r>
              <a:rPr lang="it"/>
              <a:t> and making </a:t>
            </a:r>
            <a:r>
              <a:rPr lang="it" u="sng">
                <a:solidFill>
                  <a:schemeClr val="hlink"/>
                </a:solidFill>
                <a:hlinkClick r:id="rId6"/>
              </a:rPr>
              <a:t>XR-specific follow-up's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Perfetto traces helped validate improvements to multi-threaded rendering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RandomShaper's PR </a:t>
            </a:r>
            <a:r>
              <a:rPr lang="it" u="sng">
                <a:solidFill>
                  <a:schemeClr val="hlink"/>
                </a:solidFill>
                <a:hlinkClick r:id="rId7"/>
              </a:rPr>
              <a:t>112506</a:t>
            </a:r>
            <a:r>
              <a:rPr lang="it"/>
              <a:t> fixed a stall we discovered via Perfetto on Android XR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54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54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Perfetto: Single-threaded rendering</a:t>
            </a:r>
            <a:endParaRPr/>
          </a:p>
        </p:txBody>
      </p:sp>
      <p:pic>
        <p:nvPicPr>
          <p:cNvPr id="378" name="Google Shape;378;p54" title="Selection_495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1239160"/>
            <a:ext cx="9143999" cy="26651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Perfetto: Multi-threaded rendering</a:t>
            </a:r>
            <a:endParaRPr/>
          </a:p>
        </p:txBody>
      </p:sp>
      <p:pic>
        <p:nvPicPr>
          <p:cNvPr id="384" name="Google Shape;384;p55" title="Selection_49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" y="1123525"/>
            <a:ext cx="9143999" cy="3870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5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56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The impact of multi-threaded rendering?</a:t>
            </a:r>
            <a:endParaRPr/>
          </a:p>
        </p:txBody>
      </p:sp>
      <p:sp>
        <p:nvSpPr>
          <p:cNvPr id="391" name="Google Shape;391;p56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Whether or not it will improve performance depends on the game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However, it seems to almost always help with OpenXR + Vulkan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My theory is that it's because of xrWaitFrame()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Visible in the Perfetto traces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See </a:t>
            </a:r>
            <a:r>
              <a:rPr lang="it" u="sng">
                <a:solidFill>
                  <a:schemeClr val="hlink"/>
                </a:solidFill>
                <a:hlinkClick r:id="rId4"/>
              </a:rPr>
              <a:t>Frame Submission</a:t>
            </a:r>
            <a:r>
              <a:rPr lang="it"/>
              <a:t> from the official OpenXR Guide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Give it a try in your game!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Still experimental - needs testing and bug reports to become stable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But we're recommending it for all OpenXR + Vulkan apps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Clay John</a:t>
            </a:r>
            <a:endParaRPr/>
          </a:p>
        </p:txBody>
      </p:sp>
      <p:sp>
        <p:nvSpPr>
          <p:cNvPr id="397" name="Google Shape;397;p5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it" sz="2000"/>
              <a:t>Lead rendering maintainer for Godot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it" sz="2000"/>
              <a:t>Godot Foundation Board member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it" sz="2000"/>
              <a:t>During the day, I work for W4 Games providing a console-compatible version of Godot, and commercial support services for Godot users</a:t>
            </a:r>
            <a:endParaRPr sz="2000"/>
          </a:p>
        </p:txBody>
      </p:sp>
      <p:pic>
        <p:nvPicPr>
          <p:cNvPr id="398" name="Google Shape;398;p57" title="profile-pic-square.jpg"/>
          <p:cNvPicPr preferRelativeResize="0"/>
          <p:nvPr/>
        </p:nvPicPr>
        <p:blipFill rotWithShape="1">
          <a:blip r:embed="rId3">
            <a:alphaModFix/>
          </a:blip>
          <a:srcRect t="30" b="30"/>
          <a:stretch/>
        </p:blipFill>
        <p:spPr>
          <a:xfrm>
            <a:off x="6948701" y="0"/>
            <a:ext cx="2195297" cy="21940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5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Spec Constants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5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09" name="Google Shape;409;p59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 Spec constants</a:t>
            </a:r>
            <a:endParaRPr/>
          </a:p>
        </p:txBody>
      </p:sp>
      <p:sp>
        <p:nvSpPr>
          <p:cNvPr id="410" name="Google Shape;410;p59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Used to optimize shaders without increasing compile time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Using the Ubershader system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Patch bytecode before final compilation then run dead code elimination and optimizations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Why?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Shaders are complex and slow to compile -&gt; long load time + stutters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Template shaders have a lot of features that aren’t always used</a:t>
            </a:r>
            <a:endParaRPr/>
          </a:p>
          <a:p>
            <a:pPr marL="1371600" lvl="2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it"/>
              <a:t>I.e. lights, decals, reflection probes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" name="Google Shape;415;p6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6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 Spec constants</a:t>
            </a:r>
            <a:endParaRPr/>
          </a:p>
        </p:txBody>
      </p:sp>
      <p:sp>
        <p:nvSpPr>
          <p:cNvPr id="417" name="Google Shape;417;p60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418" name="Google Shape;418;p60"/>
          <p:cNvSpPr/>
          <p:nvPr/>
        </p:nvSpPr>
        <p:spPr>
          <a:xfrm>
            <a:off x="663450" y="1423050"/>
            <a:ext cx="2860500" cy="3067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419" name="Google Shape;419;p60"/>
          <p:cNvSpPr txBox="1"/>
          <p:nvPr/>
        </p:nvSpPr>
        <p:spPr>
          <a:xfrm>
            <a:off x="1576875" y="2629750"/>
            <a:ext cx="1201800" cy="2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2"/>
                </a:solidFill>
                <a:latin typeface="Exo 2 Medium"/>
                <a:ea typeface="Exo 2 Medium"/>
                <a:cs typeface="Exo 2 Medium"/>
                <a:sym typeface="Exo 2 Medium"/>
              </a:rPr>
              <a:t>Compute Unit</a:t>
            </a:r>
            <a:endParaRPr sz="18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420" name="Google Shape;420;p60"/>
          <p:cNvSpPr/>
          <p:nvPr/>
        </p:nvSpPr>
        <p:spPr>
          <a:xfrm>
            <a:off x="3786925" y="1423050"/>
            <a:ext cx="2860500" cy="3067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grpSp>
        <p:nvGrpSpPr>
          <p:cNvPr id="421" name="Google Shape;421;p60"/>
          <p:cNvGrpSpPr/>
          <p:nvPr/>
        </p:nvGrpSpPr>
        <p:grpSpPr>
          <a:xfrm>
            <a:off x="741700" y="1533675"/>
            <a:ext cx="3095700" cy="2845948"/>
            <a:chOff x="3848225" y="1543225"/>
            <a:chExt cx="3095700" cy="2845948"/>
          </a:xfrm>
        </p:grpSpPr>
        <p:sp>
          <p:nvSpPr>
            <p:cNvPr id="422" name="Google Shape;422;p60"/>
            <p:cNvSpPr/>
            <p:nvPr/>
          </p:nvSpPr>
          <p:spPr>
            <a:xfrm>
              <a:off x="3898950" y="1543225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3" name="Google Shape;423;p60"/>
            <p:cNvSpPr/>
            <p:nvPr/>
          </p:nvSpPr>
          <p:spPr>
            <a:xfrm>
              <a:off x="4564423" y="1543225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4" name="Google Shape;424;p60"/>
            <p:cNvSpPr/>
            <p:nvPr/>
          </p:nvSpPr>
          <p:spPr>
            <a:xfrm>
              <a:off x="5261527" y="1543225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5" name="Google Shape;425;p60"/>
            <p:cNvSpPr/>
            <p:nvPr/>
          </p:nvSpPr>
          <p:spPr>
            <a:xfrm>
              <a:off x="5986576" y="1543225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6" name="Google Shape;426;p60"/>
            <p:cNvSpPr/>
            <p:nvPr/>
          </p:nvSpPr>
          <p:spPr>
            <a:xfrm>
              <a:off x="3898950" y="2356660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7" name="Google Shape;427;p60"/>
            <p:cNvSpPr/>
            <p:nvPr/>
          </p:nvSpPr>
          <p:spPr>
            <a:xfrm>
              <a:off x="4564423" y="2356660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8" name="Google Shape;428;p60"/>
            <p:cNvSpPr/>
            <p:nvPr/>
          </p:nvSpPr>
          <p:spPr>
            <a:xfrm>
              <a:off x="5261527" y="2356660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29" name="Google Shape;429;p60"/>
            <p:cNvSpPr/>
            <p:nvPr/>
          </p:nvSpPr>
          <p:spPr>
            <a:xfrm>
              <a:off x="5986576" y="2356660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0" name="Google Shape;430;p60"/>
            <p:cNvSpPr/>
            <p:nvPr/>
          </p:nvSpPr>
          <p:spPr>
            <a:xfrm>
              <a:off x="3898950" y="3118516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1" name="Google Shape;431;p60"/>
            <p:cNvSpPr/>
            <p:nvPr/>
          </p:nvSpPr>
          <p:spPr>
            <a:xfrm>
              <a:off x="4564423" y="3118516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2" name="Google Shape;432;p60"/>
            <p:cNvSpPr/>
            <p:nvPr/>
          </p:nvSpPr>
          <p:spPr>
            <a:xfrm>
              <a:off x="5261527" y="3118516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3" name="Google Shape;433;p60"/>
            <p:cNvSpPr/>
            <p:nvPr/>
          </p:nvSpPr>
          <p:spPr>
            <a:xfrm>
              <a:off x="5986576" y="3118516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4" name="Google Shape;434;p60"/>
            <p:cNvSpPr/>
            <p:nvPr/>
          </p:nvSpPr>
          <p:spPr>
            <a:xfrm>
              <a:off x="3898950" y="3880373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5" name="Google Shape;435;p60"/>
            <p:cNvSpPr/>
            <p:nvPr/>
          </p:nvSpPr>
          <p:spPr>
            <a:xfrm>
              <a:off x="4564423" y="3880373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6" name="Google Shape;436;p60"/>
            <p:cNvSpPr/>
            <p:nvPr/>
          </p:nvSpPr>
          <p:spPr>
            <a:xfrm>
              <a:off x="5261527" y="3880373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7" name="Google Shape;437;p60"/>
            <p:cNvSpPr/>
            <p:nvPr/>
          </p:nvSpPr>
          <p:spPr>
            <a:xfrm>
              <a:off x="5986576" y="3880373"/>
              <a:ext cx="542100" cy="508800"/>
            </a:xfrm>
            <a:prstGeom prst="rect">
              <a:avLst/>
            </a:prstGeom>
            <a:solidFill>
              <a:schemeClr val="lt2"/>
            </a:solidFill>
            <a:ln w="118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3300" tIns="113300" rIns="113300" bIns="1133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735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38" name="Google Shape;438;p60"/>
            <p:cNvSpPr txBox="1"/>
            <p:nvPr/>
          </p:nvSpPr>
          <p:spPr>
            <a:xfrm>
              <a:off x="3848225" y="1639250"/>
              <a:ext cx="3095700" cy="32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900">
                  <a:solidFill>
                    <a:srgbClr val="E06666"/>
                  </a:solidFill>
                  <a:latin typeface="Exo 2 Medium"/>
                  <a:ea typeface="Exo 2 Medium"/>
                  <a:cs typeface="Exo 2 Medium"/>
                  <a:sym typeface="Exo 2 Medium"/>
                </a:rPr>
                <a:t>Thread 0</a:t>
              </a:r>
              <a:endParaRPr sz="900">
                <a:solidFill>
                  <a:srgbClr val="E06666"/>
                </a:solidFill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</p:grpSp>
      <p:grpSp>
        <p:nvGrpSpPr>
          <p:cNvPr id="439" name="Google Shape;439;p60"/>
          <p:cNvGrpSpPr/>
          <p:nvPr/>
        </p:nvGrpSpPr>
        <p:grpSpPr>
          <a:xfrm>
            <a:off x="3973925" y="1631550"/>
            <a:ext cx="2486508" cy="2650198"/>
            <a:chOff x="856475" y="1569000"/>
            <a:chExt cx="2486508" cy="2650198"/>
          </a:xfrm>
        </p:grpSpPr>
        <p:sp>
          <p:nvSpPr>
            <p:cNvPr id="440" name="Google Shape;440;p60"/>
            <p:cNvSpPr/>
            <p:nvPr/>
          </p:nvSpPr>
          <p:spPr>
            <a:xfrm>
              <a:off x="920975" y="1569000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1" name="Google Shape;441;p60"/>
            <p:cNvSpPr/>
            <p:nvPr/>
          </p:nvSpPr>
          <p:spPr>
            <a:xfrm>
              <a:off x="1767168" y="1569000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2" name="Google Shape;442;p60"/>
            <p:cNvSpPr/>
            <p:nvPr/>
          </p:nvSpPr>
          <p:spPr>
            <a:xfrm>
              <a:off x="2653583" y="1569000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3" name="Google Shape;443;p60"/>
            <p:cNvSpPr/>
            <p:nvPr/>
          </p:nvSpPr>
          <p:spPr>
            <a:xfrm>
              <a:off x="920975" y="2603342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4" name="Google Shape;444;p60"/>
            <p:cNvSpPr/>
            <p:nvPr/>
          </p:nvSpPr>
          <p:spPr>
            <a:xfrm>
              <a:off x="1767168" y="2603342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5" name="Google Shape;445;p60"/>
            <p:cNvSpPr/>
            <p:nvPr/>
          </p:nvSpPr>
          <p:spPr>
            <a:xfrm>
              <a:off x="2653583" y="2603342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6" name="Google Shape;446;p60"/>
            <p:cNvSpPr/>
            <p:nvPr/>
          </p:nvSpPr>
          <p:spPr>
            <a:xfrm>
              <a:off x="920975" y="3572098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7" name="Google Shape;447;p60"/>
            <p:cNvSpPr/>
            <p:nvPr/>
          </p:nvSpPr>
          <p:spPr>
            <a:xfrm>
              <a:off x="1767168" y="3572098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8" name="Google Shape;448;p60"/>
            <p:cNvSpPr/>
            <p:nvPr/>
          </p:nvSpPr>
          <p:spPr>
            <a:xfrm>
              <a:off x="2653583" y="3572098"/>
              <a:ext cx="689400" cy="647100"/>
            </a:xfrm>
            <a:prstGeom prst="rect">
              <a:avLst/>
            </a:prstGeom>
            <a:solidFill>
              <a:schemeClr val="lt2"/>
            </a:solidFill>
            <a:ln w="15000" cap="flat" cmpd="sng">
              <a:solidFill>
                <a:srgbClr val="E066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4075" tIns="144075" rIns="144075" bIns="14407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206"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  <p:sp>
          <p:nvSpPr>
            <p:cNvPr id="449" name="Google Shape;449;p60"/>
            <p:cNvSpPr txBox="1"/>
            <p:nvPr/>
          </p:nvSpPr>
          <p:spPr>
            <a:xfrm>
              <a:off x="856475" y="1691103"/>
              <a:ext cx="910500" cy="41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6250" tIns="116250" rIns="116250" bIns="11625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it" sz="1144">
                  <a:solidFill>
                    <a:srgbClr val="E06666"/>
                  </a:solidFill>
                  <a:latin typeface="Exo 2 Medium"/>
                  <a:ea typeface="Exo 2 Medium"/>
                  <a:cs typeface="Exo 2 Medium"/>
                  <a:sym typeface="Exo 2 Medium"/>
                </a:rPr>
                <a:t>Thread 0</a:t>
              </a:r>
              <a:endParaRPr sz="1144">
                <a:solidFill>
                  <a:srgbClr val="E06666"/>
                </a:solidFill>
                <a:latin typeface="Exo 2 Medium"/>
                <a:ea typeface="Exo 2 Medium"/>
                <a:cs typeface="Exo 2 Medium"/>
                <a:sym typeface="Exo 2 Medium"/>
              </a:endParaRPr>
            </a:p>
          </p:txBody>
        </p:sp>
      </p:grpSp>
      <p:sp>
        <p:nvSpPr>
          <p:cNvPr id="450" name="Google Shape;450;p60"/>
          <p:cNvSpPr txBox="1"/>
          <p:nvPr/>
        </p:nvSpPr>
        <p:spPr>
          <a:xfrm>
            <a:off x="4872475" y="4568875"/>
            <a:ext cx="689400" cy="3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E06666"/>
                </a:solidFill>
                <a:latin typeface="Exo 2"/>
                <a:ea typeface="Exo 2"/>
                <a:cs typeface="Exo 2"/>
                <a:sym typeface="Exo 2"/>
              </a:rPr>
              <a:t>56%</a:t>
            </a:r>
            <a:endParaRPr sz="1800" b="1">
              <a:solidFill>
                <a:srgbClr val="E06666"/>
              </a:solidFill>
              <a:latin typeface="Exo 2"/>
              <a:ea typeface="Exo 2"/>
              <a:cs typeface="Exo 2"/>
              <a:sym typeface="Exo 2"/>
            </a:endParaRPr>
          </a:p>
        </p:txBody>
      </p:sp>
      <p:sp>
        <p:nvSpPr>
          <p:cNvPr id="451" name="Google Shape;451;p60"/>
          <p:cNvSpPr txBox="1"/>
          <p:nvPr/>
        </p:nvSpPr>
        <p:spPr>
          <a:xfrm>
            <a:off x="1780125" y="4568875"/>
            <a:ext cx="795300" cy="3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E06666"/>
                </a:solidFill>
                <a:latin typeface="Exo 2"/>
                <a:ea typeface="Exo 2"/>
                <a:cs typeface="Exo 2"/>
                <a:sym typeface="Exo 2"/>
              </a:rPr>
              <a:t>100%</a:t>
            </a:r>
            <a:endParaRPr sz="1800" b="1">
              <a:solidFill>
                <a:srgbClr val="E06666"/>
              </a:solidFill>
              <a:latin typeface="Exo 2"/>
              <a:ea typeface="Exo 2"/>
              <a:cs typeface="Exo 2"/>
              <a:sym typeface="Exo 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Google Shape;456;p61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61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 Spec constants</a:t>
            </a:r>
            <a:endParaRPr/>
          </a:p>
        </p:txBody>
      </p:sp>
      <p:sp>
        <p:nvSpPr>
          <p:cNvPr id="458" name="Google Shape;458;p61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What can we simplify?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Lights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Shadows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Decals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Sky reflections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Reflection Probes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Anything expensive that isn’t always needed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" name="Google Shape;463;p62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62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 Spec constants</a:t>
            </a:r>
            <a:endParaRPr/>
          </a:p>
        </p:txBody>
      </p:sp>
      <p:sp>
        <p:nvSpPr>
          <p:cNvPr id="465" name="Google Shape;465;p62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In practice, very simple:</a:t>
            </a:r>
            <a:endParaRPr/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466" name="Google Shape;466;p62" title="Screenshot from 2026-07-06 16-04-55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62525" y="1899000"/>
            <a:ext cx="4467225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62" title="Screenshot from 2026-07-06 16-05-06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14225" y="3570500"/>
            <a:ext cx="4467225" cy="6477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68" name="Google Shape;468;p62"/>
          <p:cNvCxnSpPr/>
          <p:nvPr/>
        </p:nvCxnSpPr>
        <p:spPr>
          <a:xfrm flipH="1">
            <a:off x="4566213" y="2650125"/>
            <a:ext cx="5400" cy="7203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3" name="Google Shape;473;p63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74" name="Google Shape;474;p6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#3: Spec constants</a:t>
            </a:r>
            <a:endParaRPr/>
          </a:p>
        </p:txBody>
      </p:sp>
      <p:sp>
        <p:nvSpPr>
          <p:cNvPr id="475" name="Google Shape;475;p63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Multiple rounds of applying this optimization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~6ms per frame improvement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Lesson: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Don’t include unnecessary code in shaders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Don’t do any unnecessary work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6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#4: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FP 16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" name="Google Shape;485;p65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86" name="Google Shape;486;p6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#4: FP 16</a:t>
            </a:r>
            <a:endParaRPr/>
          </a:p>
        </p:txBody>
      </p:sp>
      <p:sp>
        <p:nvSpPr>
          <p:cNvPr id="487" name="Google Shape;487;p65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Quest (and pretty much all mobile devices) supports using 16 bit floating point numbers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FP 16 take half as much bandwidth and can double throughput in heavy shaders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Long time planned optimization for Godot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Even discussed in GodotCon 2024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2" name="Google Shape;492;p6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66" title="Screenshot from 2026-07-02 12-05-27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" y="4470"/>
            <a:ext cx="9144003" cy="51390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8" name="Google Shape;498;p67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499" name="Google Shape;499;p67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#4: FP 16</a:t>
            </a:r>
            <a:endParaRPr/>
          </a:p>
        </p:txBody>
      </p:sp>
      <p:sp>
        <p:nvSpPr>
          <p:cNvPr id="500" name="Google Shape;500;p67"/>
          <p:cNvSpPr txBox="1">
            <a:spLocks noGrp="1"/>
          </p:cNvSpPr>
          <p:nvPr>
            <p:ph type="body" idx="4294967295"/>
          </p:nvPr>
        </p:nvSpPr>
        <p:spPr>
          <a:xfrm>
            <a:off x="282775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Easy change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float -&gt; float16_t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vec4 -&gt; f16vec4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Problems: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Compatibility (Vulkan, D3D12, and Metal)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Need to support desktop (only newer desktop devices support FP16)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Need to support older mobile devices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5" name="Google Shape;505;p68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p68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#4: FP 16</a:t>
            </a:r>
            <a:endParaRPr/>
          </a:p>
        </p:txBody>
      </p:sp>
      <p:sp>
        <p:nvSpPr>
          <p:cNvPr id="507" name="Google Shape;507;p68"/>
          <p:cNvSpPr txBox="1">
            <a:spLocks noGrp="1"/>
          </p:cNvSpPr>
          <p:nvPr>
            <p:ph type="body" idx="4294967295"/>
          </p:nvPr>
        </p:nvSpPr>
        <p:spPr>
          <a:xfrm>
            <a:off x="282775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Solutions: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Fallback when device reports no support for FP16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Define our own types</a:t>
            </a:r>
            <a:endParaRPr/>
          </a:p>
          <a:p>
            <a:pPr marL="1371600" lvl="2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it"/>
              <a:t>half -&gt; float/float16_t</a:t>
            </a:r>
            <a:endParaRPr/>
          </a:p>
          <a:p>
            <a:pPr marL="1371600" lvl="2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it"/>
              <a:t>hvec4 -&gt; vec4/f16vec4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69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The Results?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" name="Google Shape;517;p7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18" name="Google Shape;518;p7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Much Better!</a:t>
            </a:r>
            <a:endParaRPr/>
          </a:p>
        </p:txBody>
      </p:sp>
      <p:graphicFrame>
        <p:nvGraphicFramePr>
          <p:cNvPr id="519" name="Google Shape;519;p70"/>
          <p:cNvGraphicFramePr/>
          <p:nvPr/>
        </p:nvGraphicFramePr>
        <p:xfrm>
          <a:off x="952500" y="2159513"/>
          <a:ext cx="7239000" cy="1798200"/>
        </p:xfrm>
        <a:graphic>
          <a:graphicData uri="http://schemas.openxmlformats.org/drawingml/2006/table">
            <a:tbl>
              <a:tblPr>
                <a:noFill/>
                <a:tableStyleId>{F5BF38D5-A25B-49F0-ACB8-5B5C7D2E12D8}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OpenGL</a:t>
                      </a:r>
                      <a:endParaRPr b="1"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Vulkan</a:t>
                      </a:r>
                      <a:endParaRPr b="1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 b="1"/>
                        <a:t>(Before)</a:t>
                      </a:r>
                      <a:endParaRPr sz="800"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it" b="1">
                          <a:solidFill>
                            <a:schemeClr val="dk1"/>
                          </a:solidFill>
                        </a:rPr>
                        <a:t>Vulkan</a:t>
                      </a:r>
                      <a:endParaRPr b="1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it" b="1">
                          <a:solidFill>
                            <a:schemeClr val="dk1"/>
                          </a:solidFill>
                        </a:rPr>
                        <a:t>(After)</a:t>
                      </a:r>
                      <a:endParaRPr b="1"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36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36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64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Marker 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60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"/>
                        <a:t>72 fps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D0E0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4" name="Google Shape;524;p71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71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Game Content Optimizations</a:t>
            </a:r>
            <a:endParaRPr/>
          </a:p>
        </p:txBody>
      </p:sp>
      <p:sp>
        <p:nvSpPr>
          <p:cNvPr id="526" name="Google Shape;526;p71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Don’t forget about content optimizations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Engine modifications can only go so far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Mobile devices are punished by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Reading textures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Writing a lot of pixels to screen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Having several render passes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Reading from textures in the vertex shader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1" name="Google Shape;531;p72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p72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33" name="Google Shape;533;p72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texture sampling in terrain shader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Problem: 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Heavy use of triplanar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Heavy use of blending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33 texture samples per pixel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Texture samples are expensive on low end devices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73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73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40" name="Google Shape;540;p73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texture sampling in terrain shader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/>
          </a:p>
        </p:txBody>
      </p:sp>
      <p:pic>
        <p:nvPicPr>
          <p:cNvPr id="541" name="Google Shape;541;p73" title="Screenshot from 2026-07-06 15-20-31.png"/>
          <p:cNvPicPr preferRelativeResize="0"/>
          <p:nvPr/>
        </p:nvPicPr>
        <p:blipFill rotWithShape="1">
          <a:blip r:embed="rId4">
            <a:alphaModFix/>
          </a:blip>
          <a:srcRect l="534" r="524"/>
          <a:stretch/>
        </p:blipFill>
        <p:spPr>
          <a:xfrm>
            <a:off x="0" y="14971"/>
            <a:ext cx="9144003" cy="5113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74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47" name="Google Shape;547;p74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48" name="Google Shape;548;p74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texture sampling in terrain shader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/>
          </a:p>
        </p:txBody>
      </p:sp>
      <p:pic>
        <p:nvPicPr>
          <p:cNvPr id="549" name="Google Shape;549;p74" title="Screenshot from 2026-07-06 15-20-15.png"/>
          <p:cNvPicPr preferRelativeResize="0"/>
          <p:nvPr/>
        </p:nvPicPr>
        <p:blipFill rotWithShape="1">
          <a:blip r:embed="rId4">
            <a:alphaModFix/>
          </a:blip>
          <a:srcRect l="534" r="524"/>
          <a:stretch/>
        </p:blipFill>
        <p:spPr>
          <a:xfrm>
            <a:off x="0" y="14971"/>
            <a:ext cx="9144003" cy="5113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4" name="Google Shape;554;p75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55" name="Google Shape;555;p75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56" name="Google Shape;556;p75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Solution: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Bake the texture samples into the mesh using UVs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More artist heavy, but much faster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9200"/>
              </a:buClr>
              <a:buSzPts val="1800"/>
              <a:buChar char="●"/>
            </a:pPr>
            <a:r>
              <a:rPr lang="it">
                <a:solidFill>
                  <a:srgbClr val="009200"/>
                </a:solidFill>
              </a:rPr>
              <a:t>Saves 0.6 ms per frame</a:t>
            </a:r>
            <a:endParaRPr>
              <a:solidFill>
                <a:srgbClr val="0092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1" name="Google Shape;561;p76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2" name="Google Shape;562;p76" title="Selection_23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61590" y="0"/>
            <a:ext cx="602081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7" name="Google Shape;567;p77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77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69" name="Google Shape;569;p77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texture sampling in terrain shader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/>
          </a:p>
        </p:txBody>
      </p:sp>
      <p:pic>
        <p:nvPicPr>
          <p:cNvPr id="570" name="Google Shape;570;p77" title="Screenshot from 2026-07-06 15-19-38.png"/>
          <p:cNvPicPr preferRelativeResize="0"/>
          <p:nvPr/>
        </p:nvPicPr>
        <p:blipFill rotWithShape="1">
          <a:blip r:embed="rId4">
            <a:alphaModFix/>
          </a:blip>
          <a:srcRect l="534" r="524"/>
          <a:stretch/>
        </p:blipFill>
        <p:spPr>
          <a:xfrm>
            <a:off x="0" y="14971"/>
            <a:ext cx="9144003" cy="5113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5" name="Google Shape;575;p78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78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#1 </a:t>
            </a:r>
            <a:endParaRPr/>
          </a:p>
        </p:txBody>
      </p:sp>
      <p:sp>
        <p:nvSpPr>
          <p:cNvPr id="577" name="Google Shape;577;p78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texture sampling in terrain shader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/>
          </a:p>
        </p:txBody>
      </p:sp>
      <p:pic>
        <p:nvPicPr>
          <p:cNvPr id="578" name="Google Shape;578;p78" title="Screenshot from 2026-07-06 15-20-31.png"/>
          <p:cNvPicPr preferRelativeResize="0"/>
          <p:nvPr/>
        </p:nvPicPr>
        <p:blipFill rotWithShape="1">
          <a:blip r:embed="rId4">
            <a:alphaModFix/>
          </a:blip>
          <a:srcRect l="534" r="524"/>
          <a:stretch/>
        </p:blipFill>
        <p:spPr>
          <a:xfrm>
            <a:off x="0" y="14971"/>
            <a:ext cx="9144003" cy="5113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79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84" name="Google Shape;584;p79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#2 </a:t>
            </a:r>
            <a:endParaRPr/>
          </a:p>
        </p:txBody>
      </p:sp>
      <p:sp>
        <p:nvSpPr>
          <p:cNvPr id="585" name="Google Shape;585;p79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Reduce vertex texture sampling for all objects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Heavy use of texture sampling for vertex animation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Especially with grass</a:t>
            </a:r>
            <a:endParaRPr/>
          </a:p>
        </p:txBody>
      </p:sp>
      <p:pic>
        <p:nvPicPr>
          <p:cNvPr id="586" name="Google Shape;586;p79" title="Screencast from 2026-07-06 14-22-01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5450" y="2245850"/>
            <a:ext cx="4615277" cy="2700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1" name="Google Shape;591;p80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592" name="Google Shape;592;p80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#2 </a:t>
            </a:r>
            <a:endParaRPr/>
          </a:p>
        </p:txBody>
      </p:sp>
      <p:sp>
        <p:nvSpPr>
          <p:cNvPr id="593" name="Google Shape;593;p80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Shader samples the texture to set position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Fast on desktop, slow on mobile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Cost multiplied for shadows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Use sin/cos instead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already done for flowers </a:t>
            </a:r>
            <a:endParaRPr/>
          </a:p>
        </p:txBody>
      </p:sp>
      <p:pic>
        <p:nvPicPr>
          <p:cNvPr id="594" name="Google Shape;594;p80" title="Screenshot from 2026-07-06 14-25-59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92925" y="1371600"/>
            <a:ext cx="2400300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80" title="Screenshot from 2026-07-06 14-26-50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7525" y="2979925"/>
            <a:ext cx="5619750" cy="16668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6" name="Google Shape;596;p80"/>
          <p:cNvCxnSpPr/>
          <p:nvPr/>
        </p:nvCxnSpPr>
        <p:spPr>
          <a:xfrm rot="10800000" flipH="1">
            <a:off x="3192225" y="2721025"/>
            <a:ext cx="4264200" cy="12981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597" name="Google Shape;597;p80" title="Screenshot from 2026-07-06 14-30-32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4625" y="2979913"/>
            <a:ext cx="6877050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80" title="Screencast from 2026-07-06 14-22-01.gif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5450" y="2245850"/>
            <a:ext cx="4615277" cy="2700551"/>
          </a:xfrm>
          <a:prstGeom prst="rect">
            <a:avLst/>
          </a:prstGeom>
          <a:noFill/>
          <a:ln>
            <a:noFill/>
          </a:ln>
        </p:spPr>
      </p:pic>
      <p:sp>
        <p:nvSpPr>
          <p:cNvPr id="599" name="Google Shape;599;p80"/>
          <p:cNvSpPr txBox="1"/>
          <p:nvPr/>
        </p:nvSpPr>
        <p:spPr>
          <a:xfrm>
            <a:off x="6324525" y="617025"/>
            <a:ext cx="2776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rgbClr val="009200"/>
                </a:solidFill>
                <a:latin typeface="Exo 2 Medium"/>
                <a:ea typeface="Exo 2 Medium"/>
                <a:cs typeface="Exo 2 Medium"/>
                <a:sym typeface="Exo 2 Medium"/>
              </a:rPr>
              <a:t>+0.3 ms per frame</a:t>
            </a:r>
            <a:endParaRPr sz="1800">
              <a:solidFill>
                <a:srgbClr val="009200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" name="Google Shape;604;p81"/>
          <p:cNvPicPr preferRelativeResize="0"/>
          <p:nvPr/>
        </p:nvPicPr>
        <p:blipFill rotWithShape="1">
          <a:blip r:embed="rId3">
            <a:alphaModFix amt="21000"/>
          </a:blip>
          <a:srcRect/>
          <a:stretch/>
        </p:blipFill>
        <p:spPr>
          <a:xfrm>
            <a:off x="-3" y="973700"/>
            <a:ext cx="4169800" cy="41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605" name="Google Shape;605;p81"/>
          <p:cNvSpPr txBox="1">
            <a:spLocks noGrp="1"/>
          </p:cNvSpPr>
          <p:nvPr>
            <p:ph type="title" idx="4294967295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Optimization #3 </a:t>
            </a:r>
            <a:endParaRPr/>
          </a:p>
        </p:txBody>
      </p:sp>
      <p:sp>
        <p:nvSpPr>
          <p:cNvPr id="606" name="Google Shape;606;p81"/>
          <p:cNvSpPr txBox="1">
            <a:spLocks noGrp="1"/>
          </p:cNvSpPr>
          <p:nvPr>
            <p:ph type="body" idx="4294967295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Avoid dynamic sky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Dynamic sky causes reflections to update every frame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Reflections are expensive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8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8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13" name="Google Shape;613;p82" title="Screenshot from 2026-07-06 13-56-09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026" y="0"/>
            <a:ext cx="872794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8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8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0" name="Google Shape;620;p83" title="Screenshot from 2026-07-06 13-57-25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8026" y="0"/>
            <a:ext cx="872794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5" name="Google Shape;625;p84" title="Screenshot from 2026-07-06 13-57-48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3015800"/>
            <a:ext cx="8334375" cy="9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84" title="Screenshot from 2026-07-06 13-57-55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929025"/>
            <a:ext cx="8334375" cy="990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27" name="Google Shape;627;p84"/>
          <p:cNvCxnSpPr/>
          <p:nvPr/>
        </p:nvCxnSpPr>
        <p:spPr>
          <a:xfrm>
            <a:off x="4275800" y="2082475"/>
            <a:ext cx="4800" cy="81960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628" name="Google Shape;628;p84"/>
          <p:cNvSpPr/>
          <p:nvPr/>
        </p:nvSpPr>
        <p:spPr>
          <a:xfrm>
            <a:off x="5659325" y="1402775"/>
            <a:ext cx="1128000" cy="2508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Exo 2 Medium"/>
              <a:ea typeface="Exo 2 Medium"/>
              <a:cs typeface="Exo 2 Medium"/>
              <a:sym typeface="Exo 2 Medium"/>
            </a:endParaRPr>
          </a:p>
        </p:txBody>
      </p:sp>
      <p:sp>
        <p:nvSpPr>
          <p:cNvPr id="629" name="Google Shape;629;p84"/>
          <p:cNvSpPr txBox="1"/>
          <p:nvPr/>
        </p:nvSpPr>
        <p:spPr>
          <a:xfrm>
            <a:off x="935175" y="4444525"/>
            <a:ext cx="2776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rgbClr val="009200"/>
                </a:solidFill>
                <a:latin typeface="Exo 2 Medium"/>
                <a:ea typeface="Exo 2 Medium"/>
                <a:cs typeface="Exo 2 Medium"/>
                <a:sym typeface="Exo 2 Medium"/>
              </a:rPr>
              <a:t>+0.5 ms per frame </a:t>
            </a:r>
            <a:endParaRPr sz="1800">
              <a:solidFill>
                <a:srgbClr val="009200"/>
              </a:solidFill>
              <a:latin typeface="Exo 2 Medium"/>
              <a:ea typeface="Exo 2 Medium"/>
              <a:cs typeface="Exo 2 Medium"/>
              <a:sym typeface="Exo 2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8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Summary</a:t>
            </a:r>
            <a:endParaRPr/>
          </a:p>
        </p:txBody>
      </p:sp>
      <p:sp>
        <p:nvSpPr>
          <p:cNvPr id="635" name="Google Shape;635;p8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Lots of improvements possible with expert modifications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But also lots you can do yourself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Enable foveation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Enable multithreaded rendering</a:t>
            </a:r>
            <a:endParaRPr/>
          </a:p>
          <a:p>
            <a:pPr marL="91440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it"/>
              <a:t>Avoid expensive features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t"/>
              <a:t>Optimizations benefit everybody!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0" name="Google Shape;640;p86"/>
          <p:cNvPicPr preferRelativeResize="0"/>
          <p:nvPr/>
        </p:nvPicPr>
        <p:blipFill rotWithShape="1">
          <a:blip r:embed="rId3">
            <a:alphaModFix/>
          </a:blip>
          <a:srcRect l="30066" t="72990" r="35139"/>
          <a:stretch/>
        </p:blipFill>
        <p:spPr>
          <a:xfrm flipH="1">
            <a:off x="0" y="3161925"/>
            <a:ext cx="2552725" cy="1981575"/>
          </a:xfrm>
          <a:prstGeom prst="rect">
            <a:avLst/>
          </a:prstGeom>
          <a:noFill/>
          <a:ln>
            <a:noFill/>
          </a:ln>
        </p:spPr>
      </p:pic>
      <p:sp>
        <p:nvSpPr>
          <p:cNvPr id="641" name="Google Shape;641;p86"/>
          <p:cNvSpPr txBox="1"/>
          <p:nvPr/>
        </p:nvSpPr>
        <p:spPr>
          <a:xfrm>
            <a:off x="1800450" y="465750"/>
            <a:ext cx="5543100" cy="11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6000">
                <a:solidFill>
                  <a:srgbClr val="3972EF"/>
                </a:solidFill>
                <a:latin typeface="Exo 2 ExtraBold"/>
                <a:ea typeface="Exo 2 ExtraBold"/>
                <a:cs typeface="Exo 2 ExtraBold"/>
                <a:sym typeface="Exo 2 ExtraBold"/>
              </a:rPr>
              <a:t>Thank You</a:t>
            </a:r>
            <a:endParaRPr sz="1600">
              <a:solidFill>
                <a:schemeClr val="dk2"/>
              </a:solidFill>
              <a:latin typeface="Exo 2 Medium"/>
              <a:ea typeface="Exo 2 Medium"/>
              <a:cs typeface="Exo 2 Medium"/>
              <a:sym typeface="Exo 2 Medium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rgbClr val="3972EF"/>
              </a:solidFill>
              <a:latin typeface="Exo 2 ExtraBold"/>
              <a:ea typeface="Exo 2 ExtraBold"/>
              <a:cs typeface="Exo 2 ExtraBold"/>
              <a:sym typeface="Exo 2 ExtraBold"/>
            </a:endParaRPr>
          </a:p>
        </p:txBody>
      </p:sp>
      <p:sp>
        <p:nvSpPr>
          <p:cNvPr id="642" name="Google Shape;642;p86"/>
          <p:cNvSpPr txBox="1">
            <a:spLocks noGrp="1"/>
          </p:cNvSpPr>
          <p:nvPr>
            <p:ph type="title" idx="4294967295"/>
          </p:nvPr>
        </p:nvSpPr>
        <p:spPr>
          <a:xfrm>
            <a:off x="311700" y="1588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/>
              <a:t>Download the deck and read the article here:</a:t>
            </a:r>
            <a:endParaRPr/>
          </a:p>
        </p:txBody>
      </p:sp>
      <p:pic>
        <p:nvPicPr>
          <p:cNvPr id="643" name="Google Shape;643;p8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46913" y="2291275"/>
            <a:ext cx="2650187" cy="2677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4 Games Theme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2078</Words>
  <Application>Microsoft Office PowerPoint</Application>
  <PresentationFormat>On-screen Show (16:9)</PresentationFormat>
  <Paragraphs>369</Paragraphs>
  <Slides>72</Slides>
  <Notes>72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8" baseType="lpstr">
      <vt:lpstr>Exo 2 SemiBold</vt:lpstr>
      <vt:lpstr>Exo 2</vt:lpstr>
      <vt:lpstr>Exo 2 Medium</vt:lpstr>
      <vt:lpstr>Arial</vt:lpstr>
      <vt:lpstr>Exo 2 ExtraBold</vt:lpstr>
      <vt:lpstr>W4 Games Theme</vt:lpstr>
      <vt:lpstr>PowerPoint Presentation</vt:lpstr>
      <vt:lpstr>2014 ~ 2015</vt:lpstr>
      <vt:lpstr>Pablo Selener</vt:lpstr>
      <vt:lpstr>Agenda</vt:lpstr>
      <vt:lpstr>PowerPoint Presentation</vt:lpstr>
      <vt:lpstr>Why should you care if you’re not a large company?</vt:lpstr>
      <vt:lpstr>David Snopek</vt:lpstr>
      <vt:lpstr>Story Time</vt:lpstr>
      <vt:lpstr>Meta / W4 Games Partnership</vt:lpstr>
      <vt:lpstr>Google / W4 Games Collaboration</vt:lpstr>
      <vt:lpstr>Rendering on a Meta Quest 3 is challenging!</vt:lpstr>
      <vt:lpstr>How to improve rendering?</vt:lpstr>
      <vt:lpstr>GDQuest's TPS Demo</vt:lpstr>
      <vt:lpstr>With Automated Benchmarking</vt:lpstr>
      <vt:lpstr>It was bad :-(</vt:lpstr>
      <vt:lpstr>4 optimizations: 2 XR + 2 General</vt:lpstr>
      <vt:lpstr>Optimization #1: Foveated Rendering</vt:lpstr>
      <vt:lpstr>Optimization #1: Foveated Rendering</vt:lpstr>
      <vt:lpstr>What is foveated rendering?</vt:lpstr>
      <vt:lpstr>PowerPoint Presentation</vt:lpstr>
      <vt:lpstr>Foveated rendering with Vulkan on mobile</vt:lpstr>
      <vt:lpstr>Fragment Density Map</vt:lpstr>
      <vt:lpstr>Foveated rendering with Vulkan on mobile</vt:lpstr>
      <vt:lpstr>Performance with and without foveated rendering</vt:lpstr>
      <vt:lpstr>Moar foveated rendering?!</vt:lpstr>
      <vt:lpstr>Eye-tracked vs Fixed foveated rendering</vt:lpstr>
      <vt:lpstr>Samsung Galaxy XR has a lot of pixels</vt:lpstr>
      <vt:lpstr>Foveated rendering with Vulkan subsampled images</vt:lpstr>
      <vt:lpstr>Foveated rendering with Vulkan subsampled images</vt:lpstr>
      <vt:lpstr>Foveated rendering with Vulkan subsampled images</vt:lpstr>
      <vt:lpstr>Foveated rendering with Vulkan subsampled images</vt:lpstr>
      <vt:lpstr>Performance with and without subsampled images</vt:lpstr>
      <vt:lpstr>Performance with and without subsampled images</vt:lpstr>
      <vt:lpstr>Optimization #2: Multi-Threaded Rendering</vt:lpstr>
      <vt:lpstr>What is "multi-threaded rendering"?</vt:lpstr>
      <vt:lpstr>Single-threaded rendering</vt:lpstr>
      <vt:lpstr>Multi-threaded rendering</vt:lpstr>
      <vt:lpstr>Multi-threaded rendering fixes</vt:lpstr>
      <vt:lpstr>Perfetto</vt:lpstr>
      <vt:lpstr>Perfetto: Single-threaded rendering</vt:lpstr>
      <vt:lpstr>Perfetto: Multi-threaded rendering</vt:lpstr>
      <vt:lpstr>The impact of multi-threaded rendering?</vt:lpstr>
      <vt:lpstr>Clay John</vt:lpstr>
      <vt:lpstr>Optimization #3: Spec Constants</vt:lpstr>
      <vt:lpstr>Optimization #3: Spec constants</vt:lpstr>
      <vt:lpstr>Optimization #3: Spec constants</vt:lpstr>
      <vt:lpstr>Optimization #3: Spec constants</vt:lpstr>
      <vt:lpstr>Optimization #3: Spec constants</vt:lpstr>
      <vt:lpstr>Optimization #3: Spec constants</vt:lpstr>
      <vt:lpstr>Optimization #4: FP 16</vt:lpstr>
      <vt:lpstr>Optimization #4: FP 16</vt:lpstr>
      <vt:lpstr>PowerPoint Presentation</vt:lpstr>
      <vt:lpstr>Optimization #4: FP 16</vt:lpstr>
      <vt:lpstr>Optimization #4: FP 16</vt:lpstr>
      <vt:lpstr>The Results?</vt:lpstr>
      <vt:lpstr>Much Better!</vt:lpstr>
      <vt:lpstr>Game Content Optimizations</vt:lpstr>
      <vt:lpstr>Optimization #1 </vt:lpstr>
      <vt:lpstr>Optimization #1 </vt:lpstr>
      <vt:lpstr>Optimization #1 </vt:lpstr>
      <vt:lpstr>Optimization #1 </vt:lpstr>
      <vt:lpstr>PowerPoint Presentation</vt:lpstr>
      <vt:lpstr>Optimization #1 </vt:lpstr>
      <vt:lpstr>Optimization #1 </vt:lpstr>
      <vt:lpstr>Optimization #2 </vt:lpstr>
      <vt:lpstr>Optimization #2 </vt:lpstr>
      <vt:lpstr>Optimization #3 </vt:lpstr>
      <vt:lpstr>PowerPoint Presentation</vt:lpstr>
      <vt:lpstr>PowerPoint Presentation</vt:lpstr>
      <vt:lpstr>PowerPoint Presentation</vt:lpstr>
      <vt:lpstr>Summary</vt:lpstr>
      <vt:lpstr>Download the deck and read the article here: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Pablo Selener</dc:creator>
  <cp:lastModifiedBy>Pablo Selener</cp:lastModifiedBy>
  <cp:revision>4</cp:revision>
  <dcterms:modified xsi:type="dcterms:W3CDTF">2026-07-21T16:02:15Z</dcterms:modified>
</cp:coreProperties>
</file>